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7"/>
  </p:notesMasterIdLst>
  <p:sldIdLst>
    <p:sldId id="298" r:id="rId2"/>
    <p:sldId id="299" r:id="rId3"/>
    <p:sldId id="260" r:id="rId4"/>
    <p:sldId id="305" r:id="rId5"/>
    <p:sldId id="306" r:id="rId6"/>
    <p:sldId id="307" r:id="rId7"/>
    <p:sldId id="308" r:id="rId8"/>
    <p:sldId id="324" r:id="rId9"/>
    <p:sldId id="322" r:id="rId10"/>
    <p:sldId id="311" r:id="rId11"/>
    <p:sldId id="312" r:id="rId12"/>
    <p:sldId id="313" r:id="rId13"/>
    <p:sldId id="314" r:id="rId14"/>
    <p:sldId id="315" r:id="rId15"/>
    <p:sldId id="316" r:id="rId16"/>
    <p:sldId id="262" r:id="rId17"/>
    <p:sldId id="321" r:id="rId18"/>
    <p:sldId id="325" r:id="rId19"/>
    <p:sldId id="318" r:id="rId20"/>
    <p:sldId id="331" r:id="rId21"/>
    <p:sldId id="332" r:id="rId22"/>
    <p:sldId id="328" r:id="rId23"/>
    <p:sldId id="329" r:id="rId24"/>
    <p:sldId id="330" r:id="rId25"/>
    <p:sldId id="323" r:id="rId26"/>
    <p:sldId id="261" r:id="rId27"/>
    <p:sldId id="300" r:id="rId28"/>
    <p:sldId id="301" r:id="rId29"/>
    <p:sldId id="302" r:id="rId30"/>
    <p:sldId id="271" r:id="rId31"/>
    <p:sldId id="337" r:id="rId32"/>
    <p:sldId id="334" r:id="rId33"/>
    <p:sldId id="335" r:id="rId34"/>
    <p:sldId id="336" r:id="rId35"/>
    <p:sldId id="264" r:id="rId36"/>
  </p:sldIdLst>
  <p:sldSz cx="9144000" cy="5143500" type="screen16x9"/>
  <p:notesSz cx="6858000" cy="9144000"/>
  <p:embeddedFontLst>
    <p:embeddedFont>
      <p:font typeface="Bebas Neue" panose="020B0604020202020204" charset="0"/>
      <p:regular r:id="rId38"/>
    </p:embeddedFont>
    <p:embeddedFont>
      <p:font typeface="Calibri" panose="020F0502020204030204" pitchFamily="34" charset="0"/>
      <p:regular r:id="rId39"/>
      <p:bold r:id="rId40"/>
      <p:italic r:id="rId41"/>
      <p:boldItalic r:id="rId42"/>
    </p:embeddedFont>
    <p:embeddedFont>
      <p:font typeface="DM Sans" panose="020B0604020202020204" charset="0"/>
      <p:regular r:id="rId43"/>
      <p:bold r:id="rId44"/>
      <p:italic r:id="rId45"/>
      <p:boldItalic r:id="rId46"/>
    </p:embeddedFont>
    <p:embeddedFont>
      <p:font typeface="Oswald" panose="020B0604020202020204" charset="0"/>
      <p:regular r:id="rId47"/>
      <p:bold r:id="rId48"/>
    </p:embeddedFont>
    <p:embeddedFont>
      <p:font typeface="Oswald ExtraLight"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FFF3"/>
    <a:srgbClr val="009900"/>
    <a:srgbClr val="8ACAE1"/>
    <a:srgbClr val="75AED9"/>
    <a:srgbClr val="5E8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A33D77-1B88-4355-84A7-145B6B9E0DB2}">
  <a:tblStyle styleId="{55A33D77-1B88-4355-84A7-145B6B9E0D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4660"/>
  </p:normalViewPr>
  <p:slideViewPr>
    <p:cSldViewPr snapToGrid="0">
      <p:cViewPr varScale="1">
        <p:scale>
          <a:sx n="49" d="100"/>
          <a:sy n="49" d="100"/>
        </p:scale>
        <p:origin x="912" y="36"/>
      </p:cViewPr>
      <p:guideLst>
        <p:guide orient="horz" pos="601"/>
        <p:guide orient="horz" pos="73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52879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677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37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16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0e91f73e27_0_1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0e91f73e27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804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664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6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8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661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182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44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0e4f297b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0e4f297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9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48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65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84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52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59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52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grpSp>
        <p:nvGrpSpPr>
          <p:cNvPr id="127" name="Google Shape;127;p18"/>
          <p:cNvGrpSpPr/>
          <p:nvPr/>
        </p:nvGrpSpPr>
        <p:grpSpPr>
          <a:xfrm rot="-5399868" flipH="1">
            <a:off x="480934" y="-830736"/>
            <a:ext cx="2029371" cy="4383847"/>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1970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713225" y="1536500"/>
            <a:ext cx="5226000" cy="1393800"/>
          </a:xfrm>
          <a:prstGeom prst="rect">
            <a:avLst/>
          </a:prstGeom>
        </p:spPr>
        <p:txBody>
          <a:bodyPr spcFirstLastPara="1" wrap="square" lIns="0" tIns="0" rIns="0" bIns="0" anchor="ctr" anchorCtr="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6098700" y="3330525"/>
            <a:ext cx="2331900" cy="72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a:endParaRPr/>
          </a:p>
        </p:txBody>
      </p:sp>
      <p:grpSp>
        <p:nvGrpSpPr>
          <p:cNvPr id="75" name="Google Shape;75;p11"/>
          <p:cNvGrpSpPr/>
          <p:nvPr/>
        </p:nvGrpSpPr>
        <p:grpSpPr>
          <a:xfrm rot="5400000">
            <a:off x="6345490" y="-889971"/>
            <a:ext cx="1764332" cy="3811124"/>
            <a:chOff x="7350442" y="2608992"/>
            <a:chExt cx="777239" cy="1673160"/>
          </a:xfrm>
        </p:grpSpPr>
        <p:sp>
          <p:nvSpPr>
            <p:cNvPr id="76" name="Google Shape;76;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1"/>
          <p:cNvGrpSpPr/>
          <p:nvPr/>
        </p:nvGrpSpPr>
        <p:grpSpPr>
          <a:xfrm rot="-5400000">
            <a:off x="1007843" y="2135053"/>
            <a:ext cx="1737362" cy="3752898"/>
            <a:chOff x="7350442" y="2608992"/>
            <a:chExt cx="777239" cy="1673160"/>
          </a:xfrm>
        </p:grpSpPr>
        <p:sp>
          <p:nvSpPr>
            <p:cNvPr id="85" name="Google Shape;85;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11"/>
          <p:cNvGrpSpPr/>
          <p:nvPr/>
        </p:nvGrpSpPr>
        <p:grpSpPr>
          <a:xfrm>
            <a:off x="752475" y="981075"/>
            <a:ext cx="1200150" cy="114300"/>
            <a:chOff x="752475" y="981075"/>
            <a:chExt cx="1200150" cy="114300"/>
          </a:xfrm>
        </p:grpSpPr>
        <p:sp>
          <p:nvSpPr>
            <p:cNvPr id="94" name="Google Shape;94;p11"/>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5" r:id="rId11"/>
    <p:sldLayoutId id="2147483666" r:id="rId12"/>
    <p:sldLayoutId id="2147483671" r:id="rId13"/>
    <p:sldLayoutId id="2147483672"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HzaDoCe2_cDBOMxXaK6rkou4GoO5JsPfFeKF85ZFoMM/copy#gid=509368585"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48000">
              <a:schemeClr val="accent4"/>
            </a:gs>
            <a:gs pos="100000">
              <a:schemeClr val="accent2"/>
            </a:gs>
          </a:gsLst>
          <a:lin ang="2698631" scaled="0"/>
        </a:gradFill>
        <a:effectLst/>
      </p:bgPr>
    </p:bg>
    <p:spTree>
      <p:nvGrpSpPr>
        <p:cNvPr id="1" name=""/>
        <p:cNvGrpSpPr/>
        <p:nvPr/>
      </p:nvGrpSpPr>
      <p:grpSpPr>
        <a:xfrm>
          <a:off x="0" y="0"/>
          <a:ext cx="0" cy="0"/>
          <a:chOff x="0" y="0"/>
          <a:chExt cx="0" cy="0"/>
        </a:xfrm>
      </p:grpSpPr>
      <p:sp>
        <p:nvSpPr>
          <p:cNvPr id="14" name="Title 13"/>
          <p:cNvSpPr>
            <a:spLocks noGrp="1"/>
          </p:cNvSpPr>
          <p:nvPr>
            <p:ph type="title" idx="15"/>
          </p:nvPr>
        </p:nvSpPr>
        <p:spPr>
          <a:xfrm>
            <a:off x="-333522" y="760687"/>
            <a:ext cx="5310950" cy="2190881"/>
          </a:xfrm>
        </p:spPr>
        <p:txBody>
          <a:bodyPr/>
          <a:lstStyle/>
          <a:p>
            <a:r>
              <a:rPr lang="fr-FR" dirty="0">
                <a:solidFill>
                  <a:schemeClr val="accent1"/>
                </a:solidFill>
              </a:rPr>
              <a:t>ECG Biométrique </a:t>
            </a:r>
            <a:br>
              <a:rPr lang="fr-FR" dirty="0">
                <a:solidFill>
                  <a:schemeClr val="accent1"/>
                </a:solidFill>
              </a:rPr>
            </a:br>
            <a:r>
              <a:rPr lang="fr-FR" dirty="0">
                <a:solidFill>
                  <a:schemeClr val="accent1"/>
                </a:solidFill>
              </a:rPr>
              <a:t>en utilisant un réseau de neurones profond</a:t>
            </a:r>
            <a:endParaRPr lang="fr-FR" dirty="0"/>
          </a:p>
        </p:txBody>
      </p:sp>
      <p:grpSp>
        <p:nvGrpSpPr>
          <p:cNvPr id="16" name="Google Shape;269;p32"/>
          <p:cNvGrpSpPr/>
          <p:nvPr/>
        </p:nvGrpSpPr>
        <p:grpSpPr>
          <a:xfrm rot="5400000">
            <a:off x="7037760" y="-553336"/>
            <a:ext cx="1373255" cy="2839227"/>
            <a:chOff x="7350442" y="2608992"/>
            <a:chExt cx="777239" cy="1673160"/>
          </a:xfrm>
        </p:grpSpPr>
        <p:sp>
          <p:nvSpPr>
            <p:cNvPr id="17"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5" name="Picture 2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6528"/>
                    </a14:imgEffect>
                    <a14:imgEffect>
                      <a14:brightnessContrast bright="-22000" contrast="20000"/>
                    </a14:imgEffect>
                  </a14:imgLayer>
                </a14:imgProps>
              </a:ext>
              <a:ext uri="{28A0092B-C50C-407E-A947-70E740481C1C}">
                <a14:useLocalDpi xmlns:a14="http://schemas.microsoft.com/office/drawing/2010/main" val="0"/>
              </a:ext>
            </a:extLst>
          </a:blip>
          <a:stretch>
            <a:fillRect/>
          </a:stretch>
        </p:blipFill>
        <p:spPr>
          <a:xfrm>
            <a:off x="4495311" y="2159348"/>
            <a:ext cx="3123368" cy="1817358"/>
          </a:xfrm>
          <a:prstGeom prst="rect">
            <a:avLst/>
          </a:prstGeom>
          <a:effectLst/>
        </p:spPr>
      </p:pic>
      <p:sp>
        <p:nvSpPr>
          <p:cNvPr id="31" name="Rectangle 30"/>
          <p:cNvSpPr/>
          <p:nvPr/>
        </p:nvSpPr>
        <p:spPr>
          <a:xfrm>
            <a:off x="4495310" y="2140332"/>
            <a:ext cx="3102689" cy="1836374"/>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p:cNvSpPr txBox="1"/>
          <p:nvPr/>
        </p:nvSpPr>
        <p:spPr>
          <a:xfrm>
            <a:off x="593892" y="3705244"/>
            <a:ext cx="2567940" cy="738664"/>
          </a:xfrm>
          <a:prstGeom prst="rect">
            <a:avLst/>
          </a:prstGeom>
          <a:noFill/>
        </p:spPr>
        <p:txBody>
          <a:bodyPr wrap="square" rtlCol="0">
            <a:spAutoFit/>
          </a:bodyPr>
          <a:lstStyle/>
          <a:p>
            <a:r>
              <a:rPr lang="fr-FR" dirty="0">
                <a:solidFill>
                  <a:schemeClr val="tx1"/>
                </a:solidFill>
                <a:latin typeface="Oswald" panose="020B0604020202020204" charset="0"/>
              </a:rPr>
              <a:t>Réalisé par </a:t>
            </a:r>
          </a:p>
          <a:p>
            <a:r>
              <a:rPr lang="fr-FR" dirty="0">
                <a:solidFill>
                  <a:schemeClr val="tx1"/>
                </a:solidFill>
                <a:latin typeface="Oswald" panose="020B0604020202020204" charset="0"/>
              </a:rPr>
              <a:t>-</a:t>
            </a:r>
            <a:r>
              <a:rPr lang="fr-FR" dirty="0" err="1">
                <a:solidFill>
                  <a:schemeClr val="tx1"/>
                </a:solidFill>
                <a:latin typeface="Oswald" panose="020B0604020202020204" charset="0"/>
              </a:rPr>
              <a:t>Mellouk</a:t>
            </a:r>
            <a:r>
              <a:rPr lang="fr-FR" dirty="0">
                <a:solidFill>
                  <a:schemeClr val="tx1"/>
                </a:solidFill>
                <a:latin typeface="Oswald" panose="020B0604020202020204" charset="0"/>
              </a:rPr>
              <a:t> Zineb</a:t>
            </a:r>
          </a:p>
          <a:p>
            <a:r>
              <a:rPr lang="fr-FR" dirty="0">
                <a:solidFill>
                  <a:schemeClr val="tx1"/>
                </a:solidFill>
                <a:latin typeface="Oswald" panose="020B0604020202020204" charset="0"/>
              </a:rPr>
              <a:t>-</a:t>
            </a:r>
            <a:r>
              <a:rPr lang="fr-FR" dirty="0" err="1">
                <a:solidFill>
                  <a:schemeClr val="tx1"/>
                </a:solidFill>
                <a:latin typeface="Oswald" panose="020B0604020202020204" charset="0"/>
              </a:rPr>
              <a:t>Abbassen</a:t>
            </a:r>
            <a:r>
              <a:rPr lang="fr-FR" dirty="0">
                <a:solidFill>
                  <a:schemeClr val="tx1"/>
                </a:solidFill>
                <a:latin typeface="Oswald" panose="020B0604020202020204" charset="0"/>
              </a:rPr>
              <a:t> Lyes </a:t>
            </a:r>
          </a:p>
        </p:txBody>
      </p:sp>
    </p:spTree>
    <p:extLst>
      <p:ext uri="{BB962C8B-B14F-4D97-AF65-F5344CB8AC3E}">
        <p14:creationId xmlns:p14="http://schemas.microsoft.com/office/powerpoint/2010/main" val="1438479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4" name="TextBox 3"/>
          <p:cNvSpPr txBox="1"/>
          <p:nvPr/>
        </p:nvSpPr>
        <p:spPr>
          <a:xfrm>
            <a:off x="1415304" y="209048"/>
            <a:ext cx="3511419" cy="461665"/>
          </a:xfrm>
          <a:prstGeom prst="rect">
            <a:avLst/>
          </a:prstGeom>
          <a:noFill/>
        </p:spPr>
        <p:txBody>
          <a:bodyPr wrap="square" rtlCol="0">
            <a:spAutoFit/>
          </a:bodyPr>
          <a:lstStyle/>
          <a:p>
            <a:r>
              <a:rPr lang="fr-FR" sz="2400" dirty="0" err="1">
                <a:solidFill>
                  <a:schemeClr val="tx1"/>
                </a:solidFill>
                <a:latin typeface="Oswald" panose="020B0604020202020204" charset="0"/>
              </a:rPr>
              <a:t>ÉlectroCardioGramme</a:t>
            </a:r>
            <a:endParaRPr lang="fr-FR" sz="2400" dirty="0">
              <a:solidFill>
                <a:schemeClr val="tx1"/>
              </a:solidFill>
              <a:latin typeface="Oswald" panose="020B0604020202020204" charset="0"/>
            </a:endParaRPr>
          </a:p>
        </p:txBody>
      </p:sp>
      <p:grpSp>
        <p:nvGrpSpPr>
          <p:cNvPr id="34" name="Google Shape;2886;p57"/>
          <p:cNvGrpSpPr/>
          <p:nvPr/>
        </p:nvGrpSpPr>
        <p:grpSpPr>
          <a:xfrm>
            <a:off x="1155808" y="969280"/>
            <a:ext cx="351871" cy="242381"/>
            <a:chOff x="4923925" y="1877500"/>
            <a:chExt cx="59525" cy="36975"/>
          </a:xfrm>
          <a:solidFill>
            <a:schemeClr val="tx1"/>
          </a:solidFill>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673319" y="835773"/>
            <a:ext cx="2997339" cy="1077218"/>
          </a:xfrm>
          <a:prstGeom prst="rect">
            <a:avLst/>
          </a:prstGeom>
          <a:noFill/>
        </p:spPr>
        <p:txBody>
          <a:bodyPr wrap="square" rtlCol="0">
            <a:spAutoFit/>
          </a:bodyPr>
          <a:lstStyle/>
          <a:p>
            <a:r>
              <a:rPr lang="fr-FR" sz="1600" dirty="0">
                <a:solidFill>
                  <a:schemeClr val="tx1"/>
                </a:solidFill>
                <a:latin typeface="Oswald" panose="020B0604020202020204" charset="0"/>
              </a:rPr>
              <a:t>L’onde </a:t>
            </a:r>
            <a:r>
              <a:rPr lang="fr-FR" sz="1600" dirty="0">
                <a:solidFill>
                  <a:schemeClr val="accent1"/>
                </a:solidFill>
                <a:latin typeface="Oswald" panose="020B0604020202020204" charset="0"/>
              </a:rPr>
              <a:t>P</a:t>
            </a:r>
            <a:r>
              <a:rPr lang="fr-FR" sz="1600" dirty="0">
                <a:solidFill>
                  <a:schemeClr val="tx1"/>
                </a:solidFill>
                <a:latin typeface="Oswald" panose="020B0604020202020204" charset="0"/>
              </a:rPr>
              <a:t> : elle correspond à la </a:t>
            </a:r>
            <a:r>
              <a:rPr lang="fr-FR" sz="1600" dirty="0">
                <a:solidFill>
                  <a:schemeClr val="accent1"/>
                </a:solidFill>
                <a:latin typeface="Oswald" panose="020B0604020202020204" charset="0"/>
              </a:rPr>
              <a:t>dépolarisation</a:t>
            </a:r>
            <a:r>
              <a:rPr lang="fr-FR" sz="1600" dirty="0">
                <a:solidFill>
                  <a:schemeClr val="tx1"/>
                </a:solidFill>
                <a:latin typeface="Oswald" panose="020B0604020202020204" charset="0"/>
              </a:rPr>
              <a:t> des oreillettes par le </a:t>
            </a:r>
            <a:r>
              <a:rPr lang="fr-FR" sz="1600" dirty="0" err="1">
                <a:solidFill>
                  <a:schemeClr val="tx1"/>
                </a:solidFill>
                <a:latin typeface="Oswald" panose="020B0604020202020204" charset="0"/>
              </a:rPr>
              <a:t>noeud</a:t>
            </a:r>
            <a:r>
              <a:rPr lang="fr-FR" sz="1600" dirty="0">
                <a:solidFill>
                  <a:schemeClr val="tx1"/>
                </a:solidFill>
                <a:latin typeface="Oswald" panose="020B0604020202020204" charset="0"/>
              </a:rPr>
              <a:t> sinusal, et où ces dernières se </a:t>
            </a:r>
            <a:r>
              <a:rPr lang="fr-FR" sz="1600" dirty="0">
                <a:solidFill>
                  <a:schemeClr val="accent1"/>
                </a:solidFill>
                <a:latin typeface="Oswald" panose="020B0604020202020204" charset="0"/>
              </a:rPr>
              <a:t>contractent.</a:t>
            </a:r>
          </a:p>
        </p:txBody>
      </p:sp>
      <p:grpSp>
        <p:nvGrpSpPr>
          <p:cNvPr id="42" name="Google Shape;2886;p57"/>
          <p:cNvGrpSpPr/>
          <p:nvPr/>
        </p:nvGrpSpPr>
        <p:grpSpPr>
          <a:xfrm>
            <a:off x="1150207" y="2358458"/>
            <a:ext cx="351871" cy="254139"/>
            <a:chOff x="4923925" y="1877500"/>
            <a:chExt cx="59525" cy="36975"/>
          </a:xfrm>
          <a:solidFill>
            <a:schemeClr val="tx1"/>
          </a:solidFill>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886;p57"/>
          <p:cNvGrpSpPr/>
          <p:nvPr/>
        </p:nvGrpSpPr>
        <p:grpSpPr>
          <a:xfrm>
            <a:off x="1161691" y="3692814"/>
            <a:ext cx="346625" cy="240737"/>
            <a:chOff x="4923925" y="1877500"/>
            <a:chExt cx="59525" cy="36975"/>
          </a:xfrm>
          <a:solidFill>
            <a:schemeClr val="tx1"/>
          </a:solidFill>
        </p:grpSpPr>
        <p:sp>
          <p:nvSpPr>
            <p:cNvPr id="50"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1706797" y="2223901"/>
            <a:ext cx="3280484" cy="584775"/>
          </a:xfrm>
          <a:prstGeom prst="rect">
            <a:avLst/>
          </a:prstGeom>
          <a:noFill/>
        </p:spPr>
        <p:txBody>
          <a:bodyPr wrap="square" rtlCol="0">
            <a:spAutoFit/>
          </a:bodyPr>
          <a:lstStyle/>
          <a:p>
            <a:r>
              <a:rPr lang="fr-FR" sz="1600" dirty="0">
                <a:solidFill>
                  <a:schemeClr val="tx1"/>
                </a:solidFill>
                <a:latin typeface="Oswald" panose="020B0604020202020204" charset="0"/>
              </a:rPr>
              <a:t>Le complexe </a:t>
            </a:r>
            <a:r>
              <a:rPr lang="fr-FR" sz="1600" dirty="0">
                <a:solidFill>
                  <a:schemeClr val="accent1"/>
                </a:solidFill>
                <a:latin typeface="Oswald" panose="020B0604020202020204" charset="0"/>
              </a:rPr>
              <a:t>QRS</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 il correspond à la </a:t>
            </a:r>
            <a:r>
              <a:rPr lang="fr-FR" sz="1600" dirty="0">
                <a:solidFill>
                  <a:schemeClr val="accent1"/>
                </a:solidFill>
                <a:latin typeface="Oswald" panose="020B0604020202020204" charset="0"/>
              </a:rPr>
              <a:t>dépolarisation ventriculaire.</a:t>
            </a:r>
          </a:p>
        </p:txBody>
      </p:sp>
      <p:sp>
        <p:nvSpPr>
          <p:cNvPr id="56" name="TextBox 55"/>
          <p:cNvSpPr txBox="1"/>
          <p:nvPr/>
        </p:nvSpPr>
        <p:spPr>
          <a:xfrm>
            <a:off x="1744917" y="3520794"/>
            <a:ext cx="2997339" cy="584775"/>
          </a:xfrm>
          <a:prstGeom prst="rect">
            <a:avLst/>
          </a:prstGeom>
          <a:noFill/>
        </p:spPr>
        <p:txBody>
          <a:bodyPr wrap="square" rtlCol="0">
            <a:spAutoFit/>
          </a:bodyPr>
          <a:lstStyle/>
          <a:p>
            <a:r>
              <a:rPr lang="fr-FR" sz="1600" dirty="0">
                <a:solidFill>
                  <a:schemeClr val="tx1"/>
                </a:solidFill>
                <a:latin typeface="Oswald" panose="020B0604020202020204" charset="0"/>
              </a:rPr>
              <a:t>L’onde </a:t>
            </a:r>
            <a:r>
              <a:rPr lang="fr-FR" sz="1600" dirty="0">
                <a:solidFill>
                  <a:schemeClr val="accent1"/>
                </a:solidFill>
                <a:latin typeface="Oswald" panose="020B0604020202020204" charset="0"/>
              </a:rPr>
              <a:t>T</a:t>
            </a:r>
            <a:r>
              <a:rPr lang="fr-FR" sz="1600" dirty="0">
                <a:solidFill>
                  <a:schemeClr val="tx1"/>
                </a:solidFill>
                <a:latin typeface="Oswald" panose="020B0604020202020204" charset="0"/>
              </a:rPr>
              <a:t> : elle correspond à la </a:t>
            </a:r>
            <a:r>
              <a:rPr lang="fr-FR" sz="1600" dirty="0">
                <a:solidFill>
                  <a:schemeClr val="accent1"/>
                </a:solidFill>
                <a:latin typeface="Oswald" panose="020B0604020202020204" charset="0"/>
              </a:rPr>
              <a:t>repolarisation ventriculaire.</a:t>
            </a:r>
          </a:p>
        </p:txBody>
      </p:sp>
      <p:pic>
        <p:nvPicPr>
          <p:cNvPr id="5" name="Image 4">
            <a:extLst>
              <a:ext uri="{FF2B5EF4-FFF2-40B4-BE49-F238E27FC236}">
                <a16:creationId xmlns:a16="http://schemas.microsoft.com/office/drawing/2014/main" id="{09612B6C-4CA7-49C9-8E66-27F6E4519B0C}"/>
              </a:ext>
            </a:extLst>
          </p:cNvPr>
          <p:cNvPicPr>
            <a:picLocks noChangeAspect="1"/>
          </p:cNvPicPr>
          <p:nvPr/>
        </p:nvPicPr>
        <p:blipFill>
          <a:blip r:embed="rId3"/>
          <a:stretch>
            <a:fillRect/>
          </a:stretch>
        </p:blipFill>
        <p:spPr>
          <a:xfrm>
            <a:off x="5085740" y="567863"/>
            <a:ext cx="3829584" cy="3658111"/>
          </a:xfrm>
          <a:prstGeom prst="rect">
            <a:avLst/>
          </a:prstGeom>
        </p:spPr>
      </p:pic>
      <p:grpSp>
        <p:nvGrpSpPr>
          <p:cNvPr id="24" name="Google Shape;7896;p64"/>
          <p:cNvGrpSpPr/>
          <p:nvPr/>
        </p:nvGrpSpPr>
        <p:grpSpPr>
          <a:xfrm>
            <a:off x="624980" y="164752"/>
            <a:ext cx="530828" cy="550256"/>
            <a:chOff x="-28462125" y="3199700"/>
            <a:chExt cx="298550" cy="259150"/>
          </a:xfrm>
          <a:solidFill>
            <a:schemeClr val="tx1"/>
          </a:solidFill>
        </p:grpSpPr>
        <p:sp>
          <p:nvSpPr>
            <p:cNvPr id="25" name="Google Shape;7897;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98;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99;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extBox 38"/>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08</a:t>
            </a:r>
          </a:p>
        </p:txBody>
      </p:sp>
    </p:spTree>
    <p:extLst>
      <p:ext uri="{BB962C8B-B14F-4D97-AF65-F5344CB8AC3E}">
        <p14:creationId xmlns:p14="http://schemas.microsoft.com/office/powerpoint/2010/main" val="3168294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8" name="Google Shape;2298;p48"/>
          <p:cNvGrpSpPr/>
          <p:nvPr/>
        </p:nvGrpSpPr>
        <p:grpSpPr>
          <a:xfrm rot="5400000">
            <a:off x="6188956" y="-943509"/>
            <a:ext cx="1870192" cy="4040012"/>
            <a:chOff x="7350442" y="2608992"/>
            <a:chExt cx="777239" cy="1673160"/>
          </a:xfrm>
        </p:grpSpPr>
        <p:sp>
          <p:nvSpPr>
            <p:cNvPr id="2299" name="Google Shape;2299;p4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4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4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8" name="Google Shape;2308;p48"/>
          <p:cNvSpPr txBox="1">
            <a:spLocks noGrp="1"/>
          </p:cNvSpPr>
          <p:nvPr>
            <p:ph type="title"/>
          </p:nvPr>
        </p:nvSpPr>
        <p:spPr>
          <a:xfrm>
            <a:off x="133638" y="1077413"/>
            <a:ext cx="5179465" cy="1310013"/>
          </a:xfrm>
          <a:prstGeom prst="rect">
            <a:avLst/>
          </a:prstGeom>
        </p:spPr>
        <p:txBody>
          <a:bodyPr spcFirstLastPara="1" wrap="square" lIns="0" tIns="0" rIns="0" bIns="0" anchor="t" anchorCtr="0">
            <a:noAutofit/>
          </a:bodyPr>
          <a:lstStyle/>
          <a:p>
            <a:r>
              <a:rPr lang="fr-FR" sz="1800" dirty="0"/>
              <a:t>Initialement une cellule cardiaque est </a:t>
            </a:r>
            <a:r>
              <a:rPr lang="fr-FR" sz="1800" dirty="0">
                <a:solidFill>
                  <a:schemeClr val="accent1"/>
                </a:solidFill>
                <a:latin typeface="Oswald" panose="020B0604020202020204" charset="0"/>
              </a:rPr>
              <a:t>polarisée </a:t>
            </a:r>
            <a:r>
              <a:rPr lang="fr-FR" sz="1800" dirty="0">
                <a:solidFill>
                  <a:schemeClr val="tx1"/>
                </a:solidFill>
                <a:latin typeface="Oswald" panose="020B0604020202020204" charset="0"/>
              </a:rPr>
              <a:t>( positivement de l'extérieur et négativement de l'intérieur )</a:t>
            </a:r>
            <a:br>
              <a:rPr lang="fr-FR" sz="2400" dirty="0">
                <a:solidFill>
                  <a:srgbClr val="00B050"/>
                </a:solidFill>
                <a:latin typeface="Oswald" panose="020B0604020202020204" charset="0"/>
              </a:rPr>
            </a:br>
            <a:br>
              <a:rPr lang="fr-FR" sz="2400" dirty="0"/>
            </a:br>
            <a:endParaRPr sz="2400" dirty="0">
              <a:solidFill>
                <a:schemeClr val="accent1"/>
              </a:solidFill>
            </a:endParaRPr>
          </a:p>
        </p:txBody>
      </p:sp>
      <p:pic>
        <p:nvPicPr>
          <p:cNvPr id="3" name="Image 2">
            <a:extLst>
              <a:ext uri="{FF2B5EF4-FFF2-40B4-BE49-F238E27FC236}">
                <a16:creationId xmlns:a16="http://schemas.microsoft.com/office/drawing/2014/main" id="{453D7563-A278-46E1-8EF4-13B253BDABAD}"/>
              </a:ext>
            </a:extLst>
          </p:cNvPr>
          <p:cNvPicPr>
            <a:picLocks noChangeAspect="1"/>
          </p:cNvPicPr>
          <p:nvPr/>
        </p:nvPicPr>
        <p:blipFill>
          <a:blip r:embed="rId3"/>
          <a:stretch>
            <a:fillRect/>
          </a:stretch>
        </p:blipFill>
        <p:spPr>
          <a:xfrm>
            <a:off x="2547200" y="2261869"/>
            <a:ext cx="3852000" cy="2308579"/>
          </a:xfrm>
          <a:prstGeom prst="rect">
            <a:avLst/>
          </a:prstGeom>
        </p:spPr>
      </p:pic>
      <p:sp>
        <p:nvSpPr>
          <p:cNvPr id="20" name="TextBox 19"/>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09</a:t>
            </a:r>
          </a:p>
        </p:txBody>
      </p:sp>
    </p:spTree>
    <p:extLst>
      <p:ext uri="{BB962C8B-B14F-4D97-AF65-F5344CB8AC3E}">
        <p14:creationId xmlns:p14="http://schemas.microsoft.com/office/powerpoint/2010/main" val="181107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33"/>
          <p:cNvSpPr txBox="1">
            <a:spLocks noGrp="1"/>
          </p:cNvSpPr>
          <p:nvPr>
            <p:ph type="subTitle" idx="3"/>
          </p:nvPr>
        </p:nvSpPr>
        <p:spPr>
          <a:xfrm>
            <a:off x="1877893" y="2398814"/>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0" name="Google Shape;300;p33"/>
          <p:cNvSpPr txBox="1">
            <a:spLocks noGrp="1"/>
          </p:cNvSpPr>
          <p:nvPr>
            <p:ph type="subTitle" idx="1"/>
          </p:nvPr>
        </p:nvSpPr>
        <p:spPr>
          <a:xfrm>
            <a:off x="1831657" y="2281711"/>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1" name="Google Shape;301;p33"/>
          <p:cNvSpPr txBox="1">
            <a:spLocks noGrp="1"/>
          </p:cNvSpPr>
          <p:nvPr>
            <p:ph type="subTitle" idx="2"/>
          </p:nvPr>
        </p:nvSpPr>
        <p:spPr>
          <a:xfrm>
            <a:off x="4989051" y="3258432"/>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2" name="Google Shape;302;p33"/>
          <p:cNvSpPr txBox="1">
            <a:spLocks noGrp="1"/>
          </p:cNvSpPr>
          <p:nvPr>
            <p:ph type="subTitle" idx="4"/>
          </p:nvPr>
        </p:nvSpPr>
        <p:spPr>
          <a:xfrm>
            <a:off x="4970855" y="3458825"/>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3" name="Google Shape;303;p33"/>
          <p:cNvSpPr txBox="1">
            <a:spLocks noGrp="1"/>
          </p:cNvSpPr>
          <p:nvPr>
            <p:ph type="title"/>
          </p:nvPr>
        </p:nvSpPr>
        <p:spPr>
          <a:xfrm>
            <a:off x="713225" y="166728"/>
            <a:ext cx="7708500" cy="619454"/>
          </a:xfrm>
          <a:prstGeom prst="rect">
            <a:avLst/>
          </a:prstGeom>
        </p:spPr>
        <p:txBody>
          <a:bodyPr spcFirstLastPara="1" wrap="square" lIns="0" tIns="0" rIns="0" bIns="0" anchor="t" anchorCtr="0">
            <a:noAutofit/>
          </a:bodyPr>
          <a:lstStyle/>
          <a:p>
            <a:r>
              <a:rPr lang="fr-FR" sz="3600" dirty="0" err="1">
                <a:solidFill>
                  <a:schemeClr val="accent1"/>
                </a:solidFill>
                <a:latin typeface="Oswald" panose="020B0604020202020204" charset="0"/>
              </a:rPr>
              <a:t>ÉlectroCardioGramme</a:t>
            </a:r>
            <a:endParaRPr lang="fr-FR" sz="3600" dirty="0">
              <a:solidFill>
                <a:schemeClr val="accent1"/>
              </a:solidFill>
              <a:latin typeface="Oswald" panose="020B0604020202020204" charset="0"/>
            </a:endParaRPr>
          </a:p>
        </p:txBody>
      </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pic>
        <p:nvPicPr>
          <p:cNvPr id="3" name="Image 2">
            <a:extLst>
              <a:ext uri="{FF2B5EF4-FFF2-40B4-BE49-F238E27FC236}">
                <a16:creationId xmlns:a16="http://schemas.microsoft.com/office/drawing/2014/main" id="{9A3E84EB-161A-4DEC-A02E-E52898818FA3}"/>
              </a:ext>
            </a:extLst>
          </p:cNvPr>
          <p:cNvPicPr>
            <a:picLocks noChangeAspect="1"/>
          </p:cNvPicPr>
          <p:nvPr/>
        </p:nvPicPr>
        <p:blipFill>
          <a:blip r:embed="rId3"/>
          <a:stretch>
            <a:fillRect/>
          </a:stretch>
        </p:blipFill>
        <p:spPr>
          <a:xfrm>
            <a:off x="669652" y="1649261"/>
            <a:ext cx="3687583" cy="2818830"/>
          </a:xfrm>
          <a:prstGeom prst="rect">
            <a:avLst/>
          </a:prstGeom>
        </p:spPr>
      </p:pic>
      <p:pic>
        <p:nvPicPr>
          <p:cNvPr id="5" name="Image 4">
            <a:extLst>
              <a:ext uri="{FF2B5EF4-FFF2-40B4-BE49-F238E27FC236}">
                <a16:creationId xmlns:a16="http://schemas.microsoft.com/office/drawing/2014/main" id="{2F85AB24-AD7D-4489-B8B5-69B39DFE7CB8}"/>
              </a:ext>
            </a:extLst>
          </p:cNvPr>
          <p:cNvPicPr>
            <a:picLocks noChangeAspect="1"/>
          </p:cNvPicPr>
          <p:nvPr/>
        </p:nvPicPr>
        <p:blipFill>
          <a:blip r:embed="rId4"/>
          <a:stretch>
            <a:fillRect/>
          </a:stretch>
        </p:blipFill>
        <p:spPr>
          <a:xfrm>
            <a:off x="4800601" y="1629399"/>
            <a:ext cx="4182059" cy="2838692"/>
          </a:xfrm>
          <a:prstGeom prst="rect">
            <a:avLst/>
          </a:prstGeom>
        </p:spPr>
      </p:pic>
      <p:grpSp>
        <p:nvGrpSpPr>
          <p:cNvPr id="26" name="Google Shape;7896;p64"/>
          <p:cNvGrpSpPr/>
          <p:nvPr/>
        </p:nvGrpSpPr>
        <p:grpSpPr>
          <a:xfrm>
            <a:off x="1854140" y="166728"/>
            <a:ext cx="530828" cy="550256"/>
            <a:chOff x="-28462125" y="3199700"/>
            <a:chExt cx="298550" cy="259150"/>
          </a:xfrm>
          <a:solidFill>
            <a:schemeClr val="tx1"/>
          </a:solidFill>
        </p:grpSpPr>
        <p:sp>
          <p:nvSpPr>
            <p:cNvPr id="27" name="Google Shape;7897;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898;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899;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10</a:t>
            </a:r>
          </a:p>
        </p:txBody>
      </p:sp>
    </p:spTree>
    <p:extLst>
      <p:ext uri="{BB962C8B-B14F-4D97-AF65-F5344CB8AC3E}">
        <p14:creationId xmlns:p14="http://schemas.microsoft.com/office/powerpoint/2010/main" val="265407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fill="hold"/>
                                        <p:tgtEl>
                                          <p:spTgt spid="303"/>
                                        </p:tgtEl>
                                        <p:attrNameLst>
                                          <p:attrName>ppt_x</p:attrName>
                                        </p:attrNameLst>
                                      </p:cBhvr>
                                      <p:tavLst>
                                        <p:tav tm="0">
                                          <p:val>
                                            <p:strVal val="#ppt_x"/>
                                          </p:val>
                                        </p:tav>
                                        <p:tav tm="100000">
                                          <p:val>
                                            <p:strVal val="#ppt_x"/>
                                          </p:val>
                                        </p:tav>
                                      </p:tavLst>
                                    </p:anim>
                                    <p:anim calcmode="lin" valueType="num">
                                      <p:cBhvr additive="base">
                                        <p:cTn id="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33"/>
          <p:cNvSpPr txBox="1">
            <a:spLocks noGrp="1"/>
          </p:cNvSpPr>
          <p:nvPr>
            <p:ph type="subTitle" idx="3"/>
          </p:nvPr>
        </p:nvSpPr>
        <p:spPr>
          <a:xfrm>
            <a:off x="1877893" y="2398814"/>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0" name="Google Shape;300;p33"/>
          <p:cNvSpPr txBox="1">
            <a:spLocks noGrp="1"/>
          </p:cNvSpPr>
          <p:nvPr>
            <p:ph type="subTitle" idx="1"/>
          </p:nvPr>
        </p:nvSpPr>
        <p:spPr>
          <a:xfrm>
            <a:off x="1831657" y="2281711"/>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1" name="Google Shape;301;p33"/>
          <p:cNvSpPr txBox="1">
            <a:spLocks noGrp="1"/>
          </p:cNvSpPr>
          <p:nvPr>
            <p:ph type="subTitle" idx="2"/>
          </p:nvPr>
        </p:nvSpPr>
        <p:spPr>
          <a:xfrm>
            <a:off x="5394452" y="2515482"/>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2" name="Google Shape;302;p33"/>
          <p:cNvSpPr txBox="1">
            <a:spLocks noGrp="1"/>
          </p:cNvSpPr>
          <p:nvPr>
            <p:ph type="subTitle" idx="4"/>
          </p:nvPr>
        </p:nvSpPr>
        <p:spPr>
          <a:xfrm>
            <a:off x="5429071" y="2731687"/>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3" name="Google Shape;303;p33"/>
          <p:cNvSpPr txBox="1">
            <a:spLocks noGrp="1"/>
          </p:cNvSpPr>
          <p:nvPr>
            <p:ph type="title"/>
          </p:nvPr>
        </p:nvSpPr>
        <p:spPr>
          <a:xfrm>
            <a:off x="713225" y="166728"/>
            <a:ext cx="7708500" cy="619454"/>
          </a:xfrm>
          <a:prstGeom prst="rect">
            <a:avLst/>
          </a:prstGeom>
        </p:spPr>
        <p:txBody>
          <a:bodyPr spcFirstLastPara="1" wrap="square" lIns="0" tIns="0" rIns="0" bIns="0" anchor="t" anchorCtr="0">
            <a:noAutofit/>
          </a:bodyPr>
          <a:lstStyle/>
          <a:p>
            <a:r>
              <a:rPr lang="fr-FR" sz="3600" dirty="0" err="1">
                <a:solidFill>
                  <a:schemeClr val="accent1"/>
                </a:solidFill>
                <a:latin typeface="Oswald" panose="020B0604020202020204" charset="0"/>
              </a:rPr>
              <a:t>ÉlectroCardioGramme</a:t>
            </a:r>
            <a:endParaRPr lang="fr-FR" sz="3600" dirty="0">
              <a:solidFill>
                <a:schemeClr val="accent1"/>
              </a:solidFill>
              <a:latin typeface="Oswald" panose="020B0604020202020204" charset="0"/>
            </a:endParaRPr>
          </a:p>
        </p:txBody>
      </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pic>
        <p:nvPicPr>
          <p:cNvPr id="4" name="Image 3">
            <a:extLst>
              <a:ext uri="{FF2B5EF4-FFF2-40B4-BE49-F238E27FC236}">
                <a16:creationId xmlns:a16="http://schemas.microsoft.com/office/drawing/2014/main" id="{C6C031E4-A4C8-41BD-B58D-EC957B05C55D}"/>
              </a:ext>
            </a:extLst>
          </p:cNvPr>
          <p:cNvPicPr>
            <a:picLocks noChangeAspect="1"/>
          </p:cNvPicPr>
          <p:nvPr/>
        </p:nvPicPr>
        <p:blipFill>
          <a:blip r:embed="rId3"/>
          <a:stretch>
            <a:fillRect/>
          </a:stretch>
        </p:blipFill>
        <p:spPr>
          <a:xfrm>
            <a:off x="161340" y="1633739"/>
            <a:ext cx="4207125" cy="2834352"/>
          </a:xfrm>
          <a:prstGeom prst="rect">
            <a:avLst/>
          </a:prstGeom>
        </p:spPr>
      </p:pic>
      <p:pic>
        <p:nvPicPr>
          <p:cNvPr id="7" name="Image 6">
            <a:extLst>
              <a:ext uri="{FF2B5EF4-FFF2-40B4-BE49-F238E27FC236}">
                <a16:creationId xmlns:a16="http://schemas.microsoft.com/office/drawing/2014/main" id="{F2222D99-BB99-4F87-95BC-E88E54343354}"/>
              </a:ext>
            </a:extLst>
          </p:cNvPr>
          <p:cNvPicPr>
            <a:picLocks noChangeAspect="1"/>
          </p:cNvPicPr>
          <p:nvPr/>
        </p:nvPicPr>
        <p:blipFill>
          <a:blip r:embed="rId4"/>
          <a:stretch>
            <a:fillRect/>
          </a:stretch>
        </p:blipFill>
        <p:spPr>
          <a:xfrm>
            <a:off x="4775536" y="1634694"/>
            <a:ext cx="4191585" cy="2833397"/>
          </a:xfrm>
          <a:prstGeom prst="rect">
            <a:avLst/>
          </a:prstGeom>
        </p:spPr>
      </p:pic>
      <p:grpSp>
        <p:nvGrpSpPr>
          <p:cNvPr id="26" name="Google Shape;7896;p64"/>
          <p:cNvGrpSpPr/>
          <p:nvPr/>
        </p:nvGrpSpPr>
        <p:grpSpPr>
          <a:xfrm>
            <a:off x="1812282" y="166728"/>
            <a:ext cx="530828" cy="550256"/>
            <a:chOff x="-28462125" y="3199700"/>
            <a:chExt cx="298550" cy="259150"/>
          </a:xfrm>
          <a:solidFill>
            <a:schemeClr val="tx1"/>
          </a:solidFill>
        </p:grpSpPr>
        <p:sp>
          <p:nvSpPr>
            <p:cNvPr id="27" name="Google Shape;7897;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898;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899;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11</a:t>
            </a:r>
          </a:p>
        </p:txBody>
      </p:sp>
    </p:spTree>
    <p:extLst>
      <p:ext uri="{BB962C8B-B14F-4D97-AF65-F5344CB8AC3E}">
        <p14:creationId xmlns:p14="http://schemas.microsoft.com/office/powerpoint/2010/main" val="1318726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33"/>
          <p:cNvSpPr txBox="1">
            <a:spLocks noGrp="1"/>
          </p:cNvSpPr>
          <p:nvPr>
            <p:ph type="subTitle" idx="3"/>
          </p:nvPr>
        </p:nvSpPr>
        <p:spPr>
          <a:xfrm>
            <a:off x="1877893" y="2398814"/>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0" name="Google Shape;300;p33"/>
          <p:cNvSpPr txBox="1">
            <a:spLocks noGrp="1"/>
          </p:cNvSpPr>
          <p:nvPr>
            <p:ph type="subTitle" idx="1"/>
          </p:nvPr>
        </p:nvSpPr>
        <p:spPr>
          <a:xfrm>
            <a:off x="1831657" y="2281711"/>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1" name="Google Shape;301;p33"/>
          <p:cNvSpPr txBox="1">
            <a:spLocks noGrp="1"/>
          </p:cNvSpPr>
          <p:nvPr>
            <p:ph type="subTitle" idx="2"/>
          </p:nvPr>
        </p:nvSpPr>
        <p:spPr>
          <a:xfrm>
            <a:off x="5394452" y="2515482"/>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2" name="Google Shape;302;p33"/>
          <p:cNvSpPr txBox="1">
            <a:spLocks noGrp="1"/>
          </p:cNvSpPr>
          <p:nvPr>
            <p:ph type="subTitle" idx="4"/>
          </p:nvPr>
        </p:nvSpPr>
        <p:spPr>
          <a:xfrm>
            <a:off x="5429071" y="2731687"/>
            <a:ext cx="2386500" cy="457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303" name="Google Shape;303;p33"/>
          <p:cNvSpPr txBox="1">
            <a:spLocks noGrp="1"/>
          </p:cNvSpPr>
          <p:nvPr>
            <p:ph type="title"/>
          </p:nvPr>
        </p:nvSpPr>
        <p:spPr>
          <a:xfrm>
            <a:off x="713225" y="166728"/>
            <a:ext cx="7708500" cy="619454"/>
          </a:xfrm>
          <a:prstGeom prst="rect">
            <a:avLst/>
          </a:prstGeom>
        </p:spPr>
        <p:txBody>
          <a:bodyPr spcFirstLastPara="1" wrap="square" lIns="0" tIns="0" rIns="0" bIns="0" anchor="t" anchorCtr="0">
            <a:noAutofit/>
          </a:bodyPr>
          <a:lstStyle/>
          <a:p>
            <a:r>
              <a:rPr lang="fr-FR" sz="3600" dirty="0" err="1">
                <a:solidFill>
                  <a:schemeClr val="accent1"/>
                </a:solidFill>
                <a:latin typeface="Oswald" panose="020B0604020202020204" charset="0"/>
              </a:rPr>
              <a:t>ÉlectroCardioGramme</a:t>
            </a:r>
            <a:endParaRPr lang="fr-FR" sz="3600" dirty="0">
              <a:solidFill>
                <a:schemeClr val="accent1"/>
              </a:solidFill>
              <a:latin typeface="Oswald" panose="020B0604020202020204" charset="0"/>
            </a:endParaRPr>
          </a:p>
        </p:txBody>
      </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pic>
        <p:nvPicPr>
          <p:cNvPr id="3" name="Image 2">
            <a:extLst>
              <a:ext uri="{FF2B5EF4-FFF2-40B4-BE49-F238E27FC236}">
                <a16:creationId xmlns:a16="http://schemas.microsoft.com/office/drawing/2014/main" id="{4E42A785-D87F-4085-9E52-1D90B0DF06B7}"/>
              </a:ext>
            </a:extLst>
          </p:cNvPr>
          <p:cNvPicPr>
            <a:picLocks noChangeAspect="1"/>
          </p:cNvPicPr>
          <p:nvPr/>
        </p:nvPicPr>
        <p:blipFill>
          <a:blip r:embed="rId3"/>
          <a:stretch>
            <a:fillRect/>
          </a:stretch>
        </p:blipFill>
        <p:spPr>
          <a:xfrm>
            <a:off x="232954" y="1634693"/>
            <a:ext cx="4100149" cy="2833397"/>
          </a:xfrm>
          <a:prstGeom prst="rect">
            <a:avLst/>
          </a:prstGeom>
        </p:spPr>
      </p:pic>
      <p:pic>
        <p:nvPicPr>
          <p:cNvPr id="6" name="Image 5">
            <a:extLst>
              <a:ext uri="{FF2B5EF4-FFF2-40B4-BE49-F238E27FC236}">
                <a16:creationId xmlns:a16="http://schemas.microsoft.com/office/drawing/2014/main" id="{5DDEB5DB-9357-4B5D-9E3F-24B6034A67F1}"/>
              </a:ext>
            </a:extLst>
          </p:cNvPr>
          <p:cNvPicPr>
            <a:picLocks noChangeAspect="1"/>
          </p:cNvPicPr>
          <p:nvPr/>
        </p:nvPicPr>
        <p:blipFill>
          <a:blip r:embed="rId4"/>
          <a:stretch>
            <a:fillRect/>
          </a:stretch>
        </p:blipFill>
        <p:spPr>
          <a:xfrm>
            <a:off x="4810898" y="1634693"/>
            <a:ext cx="4100131" cy="2833397"/>
          </a:xfrm>
          <a:prstGeom prst="rect">
            <a:avLst/>
          </a:prstGeom>
        </p:spPr>
      </p:pic>
      <p:grpSp>
        <p:nvGrpSpPr>
          <p:cNvPr id="26" name="Google Shape;7896;p64"/>
          <p:cNvGrpSpPr/>
          <p:nvPr/>
        </p:nvGrpSpPr>
        <p:grpSpPr>
          <a:xfrm>
            <a:off x="2013235" y="166728"/>
            <a:ext cx="530828" cy="550256"/>
            <a:chOff x="-28462125" y="3199700"/>
            <a:chExt cx="298550" cy="259150"/>
          </a:xfrm>
          <a:solidFill>
            <a:schemeClr val="tx1"/>
          </a:solidFill>
        </p:grpSpPr>
        <p:sp>
          <p:nvSpPr>
            <p:cNvPr id="27" name="Google Shape;7897;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898;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899;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12</a:t>
            </a:r>
          </a:p>
        </p:txBody>
      </p:sp>
    </p:spTree>
    <p:extLst>
      <p:ext uri="{BB962C8B-B14F-4D97-AF65-F5344CB8AC3E}">
        <p14:creationId xmlns:p14="http://schemas.microsoft.com/office/powerpoint/2010/main" val="24579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txBox="1">
            <a:spLocks noGrp="1"/>
          </p:cNvSpPr>
          <p:nvPr>
            <p:ph type="title" idx="2"/>
          </p:nvPr>
        </p:nvSpPr>
        <p:spPr>
          <a:xfrm>
            <a:off x="4768453" y="1840338"/>
            <a:ext cx="596100" cy="45719"/>
          </a:xfrm>
          <a:prstGeom prst="rect">
            <a:avLst/>
          </a:prstGeom>
        </p:spPr>
        <p:txBody>
          <a:bodyPr spcFirstLastPara="1" wrap="square" lIns="0" tIns="0" rIns="0" bIns="0" anchor="t" anchorCtr="0">
            <a:noAutofit/>
          </a:bodyPr>
          <a:lstStyle/>
          <a:p>
            <a:pPr marL="0" lvl="0" indent="0" algn="r" rtl="0">
              <a:spcBef>
                <a:spcPts val="0"/>
              </a:spcBef>
              <a:spcAft>
                <a:spcPts val="0"/>
              </a:spcAft>
              <a:buNone/>
            </a:pPr>
            <a:endParaRPr sz="100" dirty="0"/>
          </a:p>
        </p:txBody>
      </p:sp>
      <p:sp>
        <p:nvSpPr>
          <p:cNvPr id="551" name="Google Shape;551;p40"/>
          <p:cNvSpPr txBox="1">
            <a:spLocks noGrp="1"/>
          </p:cNvSpPr>
          <p:nvPr>
            <p:ph type="subTitle" idx="1"/>
          </p:nvPr>
        </p:nvSpPr>
        <p:spPr>
          <a:xfrm>
            <a:off x="4559399" y="1582637"/>
            <a:ext cx="3855027" cy="230396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i="1" dirty="0">
                <a:solidFill>
                  <a:schemeClr val="tx1"/>
                </a:solidFill>
                <a:latin typeface="Oswald" panose="020B0604020202020204" charset="0"/>
              </a:rPr>
              <a:t>Le </a:t>
            </a:r>
            <a:r>
              <a:rPr lang="fr-FR" i="1" dirty="0" err="1">
                <a:solidFill>
                  <a:schemeClr val="tx1"/>
                </a:solidFill>
                <a:latin typeface="Oswald" panose="020B0604020202020204" charset="0"/>
              </a:rPr>
              <a:t>deep</a:t>
            </a:r>
            <a:r>
              <a:rPr lang="fr-FR" i="1" dirty="0">
                <a:solidFill>
                  <a:schemeClr val="tx1"/>
                </a:solidFill>
                <a:latin typeface="Oswald" panose="020B0604020202020204" charset="0"/>
              </a:rPr>
              <a:t> </a:t>
            </a:r>
            <a:r>
              <a:rPr lang="fr-FR" i="1" dirty="0" err="1">
                <a:solidFill>
                  <a:schemeClr val="tx1"/>
                </a:solidFill>
                <a:latin typeface="Oswald" panose="020B0604020202020204" charset="0"/>
              </a:rPr>
              <a:t>learning</a:t>
            </a:r>
            <a:r>
              <a:rPr lang="fr-FR" i="1" dirty="0">
                <a:solidFill>
                  <a:schemeClr val="tx1"/>
                </a:solidFill>
                <a:latin typeface="Oswald" panose="020B0604020202020204" charset="0"/>
              </a:rPr>
              <a:t> est une technique de machine </a:t>
            </a:r>
            <a:r>
              <a:rPr lang="fr-FR" i="1" dirty="0" err="1">
                <a:solidFill>
                  <a:schemeClr val="tx1"/>
                </a:solidFill>
                <a:latin typeface="Oswald" panose="020B0604020202020204" charset="0"/>
              </a:rPr>
              <a:t>learning</a:t>
            </a:r>
            <a:r>
              <a:rPr lang="fr-FR" i="1" dirty="0">
                <a:solidFill>
                  <a:schemeClr val="tx1"/>
                </a:solidFill>
                <a:latin typeface="Oswald" panose="020B0604020202020204" charset="0"/>
              </a:rPr>
              <a:t>, qui lui est un ensemble de techniques donnant la capacité aux machines d’apprendre automatiquement un ensemble de règles à partir de données, contrairement à la programmation traditionnelles qui elle consiste en l’exécution de règles prédéterminées. </a:t>
            </a:r>
          </a:p>
          <a:p>
            <a:pPr marL="0" lvl="0" indent="0" algn="l" rtl="0">
              <a:spcBef>
                <a:spcPts val="0"/>
              </a:spcBef>
              <a:spcAft>
                <a:spcPts val="0"/>
              </a:spcAft>
              <a:buNone/>
            </a:pPr>
            <a:endParaRPr lang="fr-FR" i="1" dirty="0">
              <a:solidFill>
                <a:schemeClr val="tx1"/>
              </a:solidFill>
              <a:latin typeface="Oswald" panose="020B0604020202020204" charset="0"/>
            </a:endParaRPr>
          </a:p>
          <a:p>
            <a:pPr marL="0" lvl="0" indent="0" algn="l" rtl="0">
              <a:spcBef>
                <a:spcPts val="0"/>
              </a:spcBef>
              <a:spcAft>
                <a:spcPts val="0"/>
              </a:spcAft>
              <a:buNone/>
            </a:pPr>
            <a:r>
              <a:rPr lang="fr-FR" i="1" dirty="0">
                <a:solidFill>
                  <a:schemeClr val="tx1"/>
                </a:solidFill>
                <a:latin typeface="Oswald" panose="020B0604020202020204" charset="0"/>
              </a:rPr>
              <a:t>Cette technique du machine </a:t>
            </a:r>
            <a:r>
              <a:rPr lang="fr-FR" i="1" dirty="0" err="1">
                <a:solidFill>
                  <a:schemeClr val="tx1"/>
                </a:solidFill>
                <a:latin typeface="Oswald" panose="020B0604020202020204" charset="0"/>
              </a:rPr>
              <a:t>learning</a:t>
            </a:r>
            <a:r>
              <a:rPr lang="fr-FR" i="1" dirty="0">
                <a:solidFill>
                  <a:schemeClr val="tx1"/>
                </a:solidFill>
                <a:latin typeface="Oswald" panose="020B0604020202020204" charset="0"/>
              </a:rPr>
              <a:t> repose sur le modèle des réseaux neurones : des dizaines de couches de neurones empilées les unes après les autres d'où le nom de réseau </a:t>
            </a:r>
            <a:r>
              <a:rPr lang="fr-FR" i="1" dirty="0">
                <a:solidFill>
                  <a:schemeClr val="accent1"/>
                </a:solidFill>
                <a:latin typeface="Oswald" panose="020B0604020202020204" charset="0"/>
              </a:rPr>
              <a:t>profond</a:t>
            </a:r>
            <a:endParaRPr i="1" dirty="0">
              <a:solidFill>
                <a:schemeClr val="accent1"/>
              </a:solidFill>
              <a:latin typeface="Oswald" panose="020B0604020202020204" charset="0"/>
            </a:endParaRPr>
          </a:p>
          <a:p>
            <a:pPr marL="0" lvl="0" indent="0" algn="l" rtl="0">
              <a:spcBef>
                <a:spcPts val="0"/>
              </a:spcBef>
              <a:spcAft>
                <a:spcPts val="0"/>
              </a:spcAft>
              <a:buNone/>
            </a:pPr>
            <a:endParaRPr dirty="0"/>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pic>
        <p:nvPicPr>
          <p:cNvPr id="3" name="Image 2">
            <a:extLst>
              <a:ext uri="{FF2B5EF4-FFF2-40B4-BE49-F238E27FC236}">
                <a16:creationId xmlns:a16="http://schemas.microsoft.com/office/drawing/2014/main" id="{E5CC3CD3-D65C-48E8-9A74-76A610E2113D}"/>
              </a:ext>
            </a:extLst>
          </p:cNvPr>
          <p:cNvPicPr>
            <a:picLocks noChangeAspect="1"/>
          </p:cNvPicPr>
          <p:nvPr/>
        </p:nvPicPr>
        <p:blipFill>
          <a:blip r:embed="rId4"/>
          <a:stretch>
            <a:fillRect/>
          </a:stretch>
        </p:blipFill>
        <p:spPr>
          <a:xfrm>
            <a:off x="951571" y="750570"/>
            <a:ext cx="3345708" cy="3642360"/>
          </a:xfrm>
          <a:prstGeom prst="round2DiagRect">
            <a:avLst>
              <a:gd name="adj1" fmla="val 6723"/>
              <a:gd name="adj2" fmla="val 8045"/>
            </a:avLst>
          </a:prstGeom>
          <a:ln w="88900" cap="sq">
            <a:solidFill>
              <a:srgbClr val="FFFFFF"/>
            </a:solidFill>
            <a:miter lim="800000"/>
          </a:ln>
          <a:effectLst>
            <a:outerShdw blurRad="254000" algn="tl" rotWithShape="0">
              <a:srgbClr val="000000">
                <a:alpha val="43000"/>
              </a:srgbClr>
            </a:outerShdw>
          </a:effectLst>
        </p:spPr>
      </p:pic>
      <p:sp>
        <p:nvSpPr>
          <p:cNvPr id="4" name="Rectangle 3"/>
          <p:cNvSpPr/>
          <p:nvPr/>
        </p:nvSpPr>
        <p:spPr>
          <a:xfrm>
            <a:off x="570600" y="120570"/>
            <a:ext cx="4868640" cy="400110"/>
          </a:xfrm>
          <a:prstGeom prst="rect">
            <a:avLst/>
          </a:prstGeom>
        </p:spPr>
        <p:txBody>
          <a:bodyPr wrap="none">
            <a:spAutoFit/>
          </a:bodyPr>
          <a:lstStyle/>
          <a:p>
            <a:r>
              <a:rPr lang="fr-FR" sz="2000" dirty="0" err="1">
                <a:solidFill>
                  <a:schemeClr val="accent1"/>
                </a:solidFill>
                <a:latin typeface="Oswald" panose="020B0604020202020204" charset="0"/>
              </a:rPr>
              <a:t>Deep</a:t>
            </a:r>
            <a:r>
              <a:rPr lang="fr-FR" sz="2000" dirty="0">
                <a:solidFill>
                  <a:schemeClr val="accent1"/>
                </a:solidFill>
                <a:latin typeface="Oswald" panose="020B0604020202020204" charset="0"/>
              </a:rPr>
              <a:t> </a:t>
            </a:r>
            <a:r>
              <a:rPr lang="fr-FR" sz="2000" dirty="0" err="1">
                <a:solidFill>
                  <a:schemeClr val="accent1"/>
                </a:solidFill>
                <a:latin typeface="Oswald" panose="020B0604020202020204" charset="0"/>
              </a:rPr>
              <a:t>learning</a:t>
            </a:r>
            <a:r>
              <a:rPr lang="fr-FR" sz="2000" dirty="0">
                <a:solidFill>
                  <a:schemeClr val="accent1"/>
                </a:solidFill>
                <a:latin typeface="Oswald" panose="020B0604020202020204" charset="0"/>
              </a:rPr>
              <a:t>, sous-catégorie du Machine </a:t>
            </a:r>
            <a:r>
              <a:rPr lang="fr-FR" sz="2000" dirty="0" err="1">
                <a:solidFill>
                  <a:schemeClr val="accent1"/>
                </a:solidFill>
                <a:latin typeface="Oswald" panose="020B0604020202020204" charset="0"/>
              </a:rPr>
              <a:t>learning</a:t>
            </a:r>
            <a:endParaRPr lang="fr-FR" sz="2000" dirty="0">
              <a:solidFill>
                <a:schemeClr val="accent1"/>
              </a:solidFill>
              <a:latin typeface="Oswald" panose="020B0604020202020204" charset="0"/>
            </a:endParaRPr>
          </a:p>
        </p:txBody>
      </p:sp>
      <p:sp>
        <p:nvSpPr>
          <p:cNvPr id="10" name="TextBox 9"/>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13</a:t>
            </a:r>
          </a:p>
        </p:txBody>
      </p:sp>
    </p:spTree>
    <p:extLst>
      <p:ext uri="{BB962C8B-B14F-4D97-AF65-F5344CB8AC3E}">
        <p14:creationId xmlns:p14="http://schemas.microsoft.com/office/powerpoint/2010/main" val="3318060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132975"/>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584063" y="1543600"/>
            <a:ext cx="2337300" cy="12130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00" dirty="0"/>
          </a:p>
        </p:txBody>
      </p:sp>
      <p:sp>
        <p:nvSpPr>
          <p:cNvPr id="375" name="Google Shape;375;p36"/>
          <p:cNvSpPr txBox="1">
            <a:spLocks noGrp="1"/>
          </p:cNvSpPr>
          <p:nvPr>
            <p:ph type="subTitle" idx="1"/>
          </p:nvPr>
        </p:nvSpPr>
        <p:spPr>
          <a:xfrm>
            <a:off x="1552622" y="1663368"/>
            <a:ext cx="2337300" cy="9976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600" dirty="0">
                <a:latin typeface="Oswald" panose="020B0604020202020204" charset="0"/>
              </a:rPr>
              <a:t>C'est le processus de construire un modèle général à partir de données</a:t>
            </a:r>
            <a:endParaRPr sz="1600" dirty="0">
              <a:latin typeface="Oswald" panose="020B0604020202020204" charset="0"/>
            </a:endParaRPr>
          </a:p>
        </p:txBody>
      </p:sp>
      <p:sp>
        <p:nvSpPr>
          <p:cNvPr id="376" name="Google Shape;376;p36"/>
          <p:cNvSpPr txBox="1">
            <a:spLocks noGrp="1"/>
          </p:cNvSpPr>
          <p:nvPr>
            <p:ph type="title" idx="2"/>
          </p:nvPr>
        </p:nvSpPr>
        <p:spPr>
          <a:xfrm>
            <a:off x="5704788" y="1543600"/>
            <a:ext cx="23409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800" dirty="0"/>
              <a:t>Apprentissage </a:t>
            </a:r>
            <a:r>
              <a:rPr lang="fr-FR" sz="1800" dirty="0">
                <a:solidFill>
                  <a:schemeClr val="accent1"/>
                </a:solidFill>
              </a:rPr>
              <a:t>supervisé</a:t>
            </a:r>
            <a:r>
              <a:rPr lang="fr-FR" sz="1800" dirty="0">
                <a:solidFill>
                  <a:srgbClr val="00B050"/>
                </a:solidFill>
              </a:rPr>
              <a:t> </a:t>
            </a:r>
            <a:r>
              <a:rPr lang="fr-FR" sz="1800" dirty="0">
                <a:solidFill>
                  <a:schemeClr val="tx1"/>
                </a:solidFill>
              </a:rPr>
              <a:t>:</a:t>
            </a:r>
            <a:endParaRPr sz="1800" dirty="0">
              <a:solidFill>
                <a:srgbClr val="00B050"/>
              </a:solidFill>
            </a:endParaRPr>
          </a:p>
        </p:txBody>
      </p:sp>
      <p:sp>
        <p:nvSpPr>
          <p:cNvPr id="377" name="Google Shape;377;p36"/>
          <p:cNvSpPr txBox="1">
            <a:spLocks noGrp="1"/>
          </p:cNvSpPr>
          <p:nvPr>
            <p:ph type="subTitle" idx="3"/>
          </p:nvPr>
        </p:nvSpPr>
        <p:spPr>
          <a:xfrm>
            <a:off x="5704788" y="1938600"/>
            <a:ext cx="2340900" cy="7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latin typeface="Oswald" panose="020B0604020202020204" charset="0"/>
              </a:rPr>
              <a:t>les données fournies sont </a:t>
            </a:r>
            <a:r>
              <a:rPr lang="fr-FR" sz="1600" dirty="0">
                <a:solidFill>
                  <a:schemeClr val="accent1"/>
                </a:solidFill>
                <a:latin typeface="Oswald" panose="020B0604020202020204" charset="0"/>
              </a:rPr>
              <a:t>étiquetées</a:t>
            </a:r>
            <a:endParaRPr sz="1600" dirty="0">
              <a:solidFill>
                <a:schemeClr val="accent1"/>
              </a:solidFill>
              <a:latin typeface="Oswald" panose="020B0604020202020204" charset="0"/>
            </a:endParaRPr>
          </a:p>
        </p:txBody>
      </p:sp>
      <p:sp>
        <p:nvSpPr>
          <p:cNvPr id="384" name="Google Shape;384;p36"/>
          <p:cNvSpPr txBox="1">
            <a:spLocks noGrp="1"/>
          </p:cNvSpPr>
          <p:nvPr>
            <p:ph type="title" idx="4"/>
          </p:nvPr>
        </p:nvSpPr>
        <p:spPr>
          <a:xfrm>
            <a:off x="3644425" y="3566745"/>
            <a:ext cx="2337300" cy="180100"/>
          </a:xfrm>
          <a:prstGeom prst="rect">
            <a:avLst/>
          </a:prstGeom>
        </p:spPr>
        <p:txBody>
          <a:bodyPr spcFirstLastPara="1" wrap="square" lIns="91425" tIns="91425" rIns="91425" bIns="91425" anchor="ctr" anchorCtr="0">
            <a:noAutofit/>
          </a:bodyPr>
          <a:lstStyle/>
          <a:p>
            <a:r>
              <a:rPr lang="fr-FR" sz="1800" dirty="0"/>
              <a:t>Apprentissage </a:t>
            </a:r>
            <a:r>
              <a:rPr lang="fr-FR" sz="1800" dirty="0">
                <a:solidFill>
                  <a:schemeClr val="accent1"/>
                </a:solidFill>
              </a:rPr>
              <a:t>non-supervisé </a:t>
            </a:r>
            <a:r>
              <a:rPr lang="fr-FR" sz="1800" dirty="0">
                <a:solidFill>
                  <a:schemeClr val="tx1"/>
                </a:solidFill>
              </a:rPr>
              <a:t>:</a:t>
            </a:r>
            <a:br>
              <a:rPr lang="fr-FR" sz="2400" dirty="0">
                <a:solidFill>
                  <a:srgbClr val="00B050"/>
                </a:solidFill>
              </a:rPr>
            </a:br>
            <a:endParaRPr dirty="0"/>
          </a:p>
        </p:txBody>
      </p:sp>
      <p:sp>
        <p:nvSpPr>
          <p:cNvPr id="385" name="Google Shape;385;p36"/>
          <p:cNvSpPr txBox="1">
            <a:spLocks noGrp="1"/>
          </p:cNvSpPr>
          <p:nvPr>
            <p:ph type="subTitle" idx="5"/>
          </p:nvPr>
        </p:nvSpPr>
        <p:spPr>
          <a:xfrm>
            <a:off x="3644425" y="3682009"/>
            <a:ext cx="2337300" cy="7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400" dirty="0">
                <a:latin typeface="Oswald" panose="020B0604020202020204" charset="0"/>
              </a:rPr>
              <a:t>les données fournies </a:t>
            </a:r>
            <a:r>
              <a:rPr lang="fr-FR" sz="1400" dirty="0">
                <a:solidFill>
                  <a:schemeClr val="accent1"/>
                </a:solidFill>
                <a:latin typeface="Oswald" panose="020B0604020202020204" charset="0"/>
              </a:rPr>
              <a:t>ne sont pas étiquetées</a:t>
            </a:r>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dirty="0"/>
              <a:t>Phase </a:t>
            </a:r>
            <a:r>
              <a:rPr lang="fr-FR" dirty="0">
                <a:solidFill>
                  <a:schemeClr val="accent1"/>
                </a:solidFill>
              </a:rPr>
              <a:t>d'apprentissage</a:t>
            </a:r>
            <a:endParaRPr dirty="0">
              <a:solidFill>
                <a:schemeClr val="accent1"/>
              </a:solidFill>
            </a:endParaRPr>
          </a:p>
        </p:txBody>
      </p:sp>
      <p:grpSp>
        <p:nvGrpSpPr>
          <p:cNvPr id="387" name="Google Shape;387;p36"/>
          <p:cNvGrpSpPr/>
          <p:nvPr/>
        </p:nvGrpSpPr>
        <p:grpSpPr>
          <a:xfrm>
            <a:off x="901956" y="1906486"/>
            <a:ext cx="461935" cy="393314"/>
            <a:chOff x="4794231" y="3363705"/>
            <a:chExt cx="368487" cy="313747"/>
          </a:xfrm>
          <a:solidFill>
            <a:schemeClr val="tx1"/>
          </a:solidFill>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36;p64">
            <a:extLst>
              <a:ext uri="{FF2B5EF4-FFF2-40B4-BE49-F238E27FC236}">
                <a16:creationId xmlns:a16="http://schemas.microsoft.com/office/drawing/2014/main" id="{5111EB7C-04E1-48D3-8132-0FF7EB4AA314}"/>
              </a:ext>
            </a:extLst>
          </p:cNvPr>
          <p:cNvGrpSpPr/>
          <p:nvPr/>
        </p:nvGrpSpPr>
        <p:grpSpPr>
          <a:xfrm>
            <a:off x="5130566" y="1855048"/>
            <a:ext cx="378270" cy="337551"/>
            <a:chOff x="-42996150" y="3612600"/>
            <a:chExt cx="323750" cy="288900"/>
          </a:xfrm>
          <a:solidFill>
            <a:schemeClr val="tx1"/>
          </a:solidFill>
        </p:grpSpPr>
        <p:sp>
          <p:nvSpPr>
            <p:cNvPr id="50" name="Google Shape;7737;p64">
              <a:extLst>
                <a:ext uri="{FF2B5EF4-FFF2-40B4-BE49-F238E27FC236}">
                  <a16:creationId xmlns:a16="http://schemas.microsoft.com/office/drawing/2014/main" id="{5D0F1426-8BF5-449F-BF20-62C027B7700B}"/>
                </a:ext>
              </a:extLst>
            </p:cNvPr>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38;p64">
              <a:extLst>
                <a:ext uri="{FF2B5EF4-FFF2-40B4-BE49-F238E27FC236}">
                  <a16:creationId xmlns:a16="http://schemas.microsoft.com/office/drawing/2014/main" id="{341149BF-6897-48EB-B8C7-34743D903303}"/>
                </a:ext>
              </a:extLst>
            </p:cNvPr>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39;p64">
              <a:extLst>
                <a:ext uri="{FF2B5EF4-FFF2-40B4-BE49-F238E27FC236}">
                  <a16:creationId xmlns:a16="http://schemas.microsoft.com/office/drawing/2014/main" id="{C291F2E3-2BB3-4661-A058-36B6620612C0}"/>
                </a:ext>
              </a:extLst>
            </p:cNvPr>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829;p64">
            <a:extLst>
              <a:ext uri="{FF2B5EF4-FFF2-40B4-BE49-F238E27FC236}">
                <a16:creationId xmlns:a16="http://schemas.microsoft.com/office/drawing/2014/main" id="{D455BCF9-1723-4730-9D4D-E7A710F81D80}"/>
              </a:ext>
            </a:extLst>
          </p:cNvPr>
          <p:cNvGrpSpPr/>
          <p:nvPr/>
        </p:nvGrpSpPr>
        <p:grpSpPr>
          <a:xfrm>
            <a:off x="3042085" y="3318995"/>
            <a:ext cx="375465" cy="371814"/>
            <a:chOff x="-37385100" y="3949908"/>
            <a:chExt cx="321350" cy="318225"/>
          </a:xfrm>
          <a:solidFill>
            <a:schemeClr val="tx1"/>
          </a:solidFill>
        </p:grpSpPr>
        <p:sp>
          <p:nvSpPr>
            <p:cNvPr id="54" name="Google Shape;7830;p64">
              <a:extLst>
                <a:ext uri="{FF2B5EF4-FFF2-40B4-BE49-F238E27FC236}">
                  <a16:creationId xmlns:a16="http://schemas.microsoft.com/office/drawing/2014/main" id="{4296B9DD-5FE8-4CD4-A463-9CB61C8BCBFA}"/>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831;p64">
              <a:extLst>
                <a:ext uri="{FF2B5EF4-FFF2-40B4-BE49-F238E27FC236}">
                  <a16:creationId xmlns:a16="http://schemas.microsoft.com/office/drawing/2014/main" id="{FB17569A-EA97-4892-8919-4837B25B14BE}"/>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Box 40"/>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46"/>
          <p:cNvSpPr txBox="1">
            <a:spLocks noGrp="1"/>
          </p:cNvSpPr>
          <p:nvPr>
            <p:ph type="title"/>
          </p:nvPr>
        </p:nvSpPr>
        <p:spPr>
          <a:xfrm>
            <a:off x="713224" y="1536500"/>
            <a:ext cx="6165557" cy="139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5900" dirty="0">
                <a:solidFill>
                  <a:schemeClr val="dk1"/>
                </a:solidFill>
                <a:latin typeface="Oswald" panose="00000500000000000000" pitchFamily="2" charset="0"/>
              </a:rPr>
              <a:t>Phase de </a:t>
            </a:r>
            <a:r>
              <a:rPr lang="fr-FR" sz="5900" dirty="0">
                <a:latin typeface="Oswald" panose="00000500000000000000" pitchFamily="2" charset="0"/>
              </a:rPr>
              <a:t>prédiction</a:t>
            </a:r>
            <a:endParaRPr sz="5900" dirty="0">
              <a:latin typeface="Oswald" panose="00000500000000000000" pitchFamily="2" charset="0"/>
            </a:endParaRPr>
          </a:p>
        </p:txBody>
      </p:sp>
      <p:sp>
        <p:nvSpPr>
          <p:cNvPr id="2283" name="Google Shape;2283;p46"/>
          <p:cNvSpPr txBox="1">
            <a:spLocks noGrp="1"/>
          </p:cNvSpPr>
          <p:nvPr>
            <p:ph type="subTitle" idx="1"/>
          </p:nvPr>
        </p:nvSpPr>
        <p:spPr>
          <a:xfrm>
            <a:off x="4104409" y="2930299"/>
            <a:ext cx="4326191" cy="11274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2000" dirty="0">
                <a:latin typeface="Oswald" panose="020B0604020202020204" charset="0"/>
              </a:rPr>
              <a:t>Le but est de prédire l'attribut cible d’une </a:t>
            </a:r>
            <a:r>
              <a:rPr lang="fr-FR" sz="2000" dirty="0">
                <a:solidFill>
                  <a:schemeClr val="accent1"/>
                </a:solidFill>
                <a:latin typeface="Oswald" panose="020B0604020202020204" charset="0"/>
              </a:rPr>
              <a:t>nouvelle</a:t>
            </a:r>
            <a:r>
              <a:rPr lang="fr-FR" sz="2000" dirty="0">
                <a:latin typeface="Oswald" panose="020B0604020202020204" charset="0"/>
              </a:rPr>
              <a:t> donnée</a:t>
            </a:r>
            <a:endParaRPr sz="2000" dirty="0">
              <a:latin typeface="Oswald" panose="020B0604020202020204" charset="0"/>
            </a:endParaRPr>
          </a:p>
        </p:txBody>
      </p:sp>
      <p:cxnSp>
        <p:nvCxnSpPr>
          <p:cNvPr id="2284" name="Google Shape;2284;p46"/>
          <p:cNvCxnSpPr/>
          <p:nvPr/>
        </p:nvCxnSpPr>
        <p:spPr>
          <a:xfrm rot="10800000">
            <a:off x="6534475" y="4152975"/>
            <a:ext cx="1896300" cy="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sp>
        <p:nvSpPr>
          <p:cNvPr id="5" name="TextBox 4"/>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15</a:t>
            </a:r>
          </a:p>
        </p:txBody>
      </p:sp>
    </p:spTree>
    <p:extLst>
      <p:ext uri="{BB962C8B-B14F-4D97-AF65-F5344CB8AC3E}">
        <p14:creationId xmlns:p14="http://schemas.microsoft.com/office/powerpoint/2010/main" val="231124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fr-FR"/>
          </a:p>
        </p:txBody>
      </p:sp>
      <p:pic>
        <p:nvPicPr>
          <p:cNvPr id="4" name="Image 3">
            <a:extLst>
              <a:ext uri="{FF2B5EF4-FFF2-40B4-BE49-F238E27FC236}">
                <a16:creationId xmlns:a16="http://schemas.microsoft.com/office/drawing/2014/main" id="{CFB6D26C-FAB6-41B6-A709-06A68A848B5F}"/>
              </a:ext>
            </a:extLst>
          </p:cNvPr>
          <p:cNvPicPr>
            <a:picLocks noChangeAspect="1"/>
          </p:cNvPicPr>
          <p:nvPr/>
        </p:nvPicPr>
        <p:blipFill>
          <a:blip r:embed="rId2"/>
          <a:stretch>
            <a:fillRect/>
          </a:stretch>
        </p:blipFill>
        <p:spPr>
          <a:xfrm>
            <a:off x="609600" y="1644160"/>
            <a:ext cx="3735299" cy="2823930"/>
          </a:xfrm>
          <a:prstGeom prst="rect">
            <a:avLst/>
          </a:prstGeom>
        </p:spPr>
      </p:pic>
      <p:pic>
        <p:nvPicPr>
          <p:cNvPr id="5" name="Image 6">
            <a:extLst>
              <a:ext uri="{FF2B5EF4-FFF2-40B4-BE49-F238E27FC236}">
                <a16:creationId xmlns:a16="http://schemas.microsoft.com/office/drawing/2014/main" id="{9B12A955-FF1A-4DC7-AB12-EEB55EE15BF1}"/>
              </a:ext>
            </a:extLst>
          </p:cNvPr>
          <p:cNvPicPr>
            <a:picLocks noChangeAspect="1"/>
          </p:cNvPicPr>
          <p:nvPr/>
        </p:nvPicPr>
        <p:blipFill>
          <a:blip r:embed="rId3"/>
          <a:stretch>
            <a:fillRect/>
          </a:stretch>
        </p:blipFill>
        <p:spPr>
          <a:xfrm>
            <a:off x="4790875" y="1644160"/>
            <a:ext cx="4120155" cy="2823930"/>
          </a:xfrm>
          <a:prstGeom prst="rect">
            <a:avLst/>
          </a:prstGeom>
        </p:spPr>
      </p:pic>
      <p:sp>
        <p:nvSpPr>
          <p:cNvPr id="6" name="TextBox 5"/>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16</a:t>
            </a:r>
          </a:p>
        </p:txBody>
      </p:sp>
    </p:spTree>
    <p:extLst>
      <p:ext uri="{BB962C8B-B14F-4D97-AF65-F5344CB8AC3E}">
        <p14:creationId xmlns:p14="http://schemas.microsoft.com/office/powerpoint/2010/main" val="86577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4" name="TextBox 3"/>
          <p:cNvSpPr txBox="1"/>
          <p:nvPr/>
        </p:nvSpPr>
        <p:spPr>
          <a:xfrm>
            <a:off x="1415304" y="209048"/>
            <a:ext cx="3511419" cy="461665"/>
          </a:xfrm>
          <a:prstGeom prst="rect">
            <a:avLst/>
          </a:prstGeom>
          <a:noFill/>
        </p:spPr>
        <p:txBody>
          <a:bodyPr wrap="square" rtlCol="0">
            <a:spAutoFit/>
          </a:bodyPr>
          <a:lstStyle/>
          <a:p>
            <a:r>
              <a:rPr lang="fr-FR" sz="2400" dirty="0" err="1">
                <a:solidFill>
                  <a:schemeClr val="tx1"/>
                </a:solidFill>
                <a:latin typeface="Oswald" panose="020B0604020202020204" charset="0"/>
              </a:rPr>
              <a:t>Deep</a:t>
            </a:r>
            <a:r>
              <a:rPr lang="fr-FR" sz="2400" dirty="0">
                <a:solidFill>
                  <a:schemeClr val="tx1"/>
                </a:solidFill>
                <a:latin typeface="Oswald" panose="020B0604020202020204" charset="0"/>
              </a:rPr>
              <a:t> </a:t>
            </a:r>
            <a:r>
              <a:rPr lang="fr-FR" sz="2400" dirty="0" err="1">
                <a:solidFill>
                  <a:schemeClr val="tx1"/>
                </a:solidFill>
                <a:latin typeface="Oswald" panose="020B0604020202020204" charset="0"/>
              </a:rPr>
              <a:t>learning</a:t>
            </a:r>
            <a:endParaRPr lang="fr-FR" sz="2400" dirty="0">
              <a:solidFill>
                <a:schemeClr val="tx1"/>
              </a:solidFill>
              <a:latin typeface="Oswald" panose="020B0604020202020204" charset="0"/>
            </a:endParaRPr>
          </a:p>
        </p:txBody>
      </p:sp>
      <p:grpSp>
        <p:nvGrpSpPr>
          <p:cNvPr id="34" name="Google Shape;2886;p57"/>
          <p:cNvGrpSpPr/>
          <p:nvPr/>
        </p:nvGrpSpPr>
        <p:grpSpPr>
          <a:xfrm>
            <a:off x="1542236" y="1215928"/>
            <a:ext cx="351871" cy="242381"/>
            <a:chOff x="4923925" y="1877500"/>
            <a:chExt cx="59525" cy="36975"/>
          </a:xfrm>
          <a:solidFill>
            <a:schemeClr val="tx1"/>
          </a:solidFill>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989943" y="1161593"/>
            <a:ext cx="2997339" cy="830997"/>
          </a:xfrm>
          <a:prstGeom prst="rect">
            <a:avLst/>
          </a:prstGeom>
          <a:noFill/>
        </p:spPr>
        <p:txBody>
          <a:bodyPr wrap="square" rtlCol="0">
            <a:spAutoFit/>
          </a:bodyPr>
          <a:lstStyle/>
          <a:p>
            <a:r>
              <a:rPr lang="fr-FR" sz="1600" dirty="0">
                <a:solidFill>
                  <a:schemeClr val="tx1"/>
                </a:solidFill>
                <a:latin typeface="Oswald" panose="020B0604020202020204" charset="0"/>
              </a:rPr>
              <a:t>L'ensemble d'</a:t>
            </a:r>
            <a:r>
              <a:rPr lang="fr-FR" sz="1600" dirty="0">
                <a:solidFill>
                  <a:schemeClr val="accent1"/>
                </a:solidFill>
                <a:latin typeface="Oswald" panose="020B0604020202020204" charset="0"/>
              </a:rPr>
              <a:t>entraînement</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 avec lequel on fixe nos paramètres ( les poids &amp; les biais ),</a:t>
            </a:r>
            <a:endParaRPr lang="fr-FR" sz="1600" dirty="0">
              <a:solidFill>
                <a:srgbClr val="00B050"/>
              </a:solidFill>
              <a:latin typeface="Oswald" panose="020B0604020202020204" charset="0"/>
            </a:endParaRPr>
          </a:p>
        </p:txBody>
      </p:sp>
      <p:grpSp>
        <p:nvGrpSpPr>
          <p:cNvPr id="42" name="Google Shape;2886;p57"/>
          <p:cNvGrpSpPr/>
          <p:nvPr/>
        </p:nvGrpSpPr>
        <p:grpSpPr>
          <a:xfrm>
            <a:off x="1536989" y="2664829"/>
            <a:ext cx="351871" cy="254139"/>
            <a:chOff x="4923925" y="1877500"/>
            <a:chExt cx="59525" cy="36975"/>
          </a:xfrm>
          <a:solidFill>
            <a:schemeClr val="tx1"/>
          </a:solidFill>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886;p57"/>
          <p:cNvGrpSpPr/>
          <p:nvPr/>
        </p:nvGrpSpPr>
        <p:grpSpPr>
          <a:xfrm>
            <a:off x="1544858" y="4050954"/>
            <a:ext cx="346625" cy="240737"/>
            <a:chOff x="4923925" y="1877500"/>
            <a:chExt cx="59525" cy="36975"/>
          </a:xfrm>
          <a:solidFill>
            <a:schemeClr val="tx1"/>
          </a:solidFill>
        </p:grpSpPr>
        <p:sp>
          <p:nvSpPr>
            <p:cNvPr id="50"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1989942" y="2612597"/>
            <a:ext cx="3280484" cy="830997"/>
          </a:xfrm>
          <a:prstGeom prst="rect">
            <a:avLst/>
          </a:prstGeom>
          <a:noFill/>
        </p:spPr>
        <p:txBody>
          <a:bodyPr wrap="square" rtlCol="0">
            <a:spAutoFit/>
          </a:bodyPr>
          <a:lstStyle/>
          <a:p>
            <a:r>
              <a:rPr lang="fr-FR" sz="1600" dirty="0">
                <a:solidFill>
                  <a:schemeClr val="tx1"/>
                </a:solidFill>
                <a:latin typeface="Oswald" panose="020B0604020202020204" charset="0"/>
              </a:rPr>
              <a:t>L'ensemble de </a:t>
            </a:r>
            <a:r>
              <a:rPr lang="fr-FR" sz="1600" dirty="0">
                <a:solidFill>
                  <a:schemeClr val="accent1"/>
                </a:solidFill>
                <a:latin typeface="Oswald" panose="020B0604020202020204" charset="0"/>
              </a:rPr>
              <a:t>validation</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 avec lequel on fixe nos hyperparamètres (le nombre d'itérations, le taux d'apprentissage, ...</a:t>
            </a:r>
            <a:r>
              <a:rPr lang="fr-FR" sz="1600" dirty="0" err="1">
                <a:solidFill>
                  <a:schemeClr val="tx1"/>
                </a:solidFill>
                <a:latin typeface="Oswald" panose="020B0604020202020204" charset="0"/>
              </a:rPr>
              <a:t>etc</a:t>
            </a:r>
            <a:r>
              <a:rPr lang="fr-FR" sz="1600" dirty="0">
                <a:solidFill>
                  <a:schemeClr val="tx1"/>
                </a:solidFill>
                <a:latin typeface="Oswald" panose="020B0604020202020204" charset="0"/>
              </a:rPr>
              <a:t>)</a:t>
            </a:r>
            <a:endParaRPr lang="fr-FR" sz="1600" dirty="0">
              <a:solidFill>
                <a:srgbClr val="00B050"/>
              </a:solidFill>
              <a:latin typeface="Oswald" panose="020B0604020202020204" charset="0"/>
            </a:endParaRPr>
          </a:p>
        </p:txBody>
      </p:sp>
      <p:sp>
        <p:nvSpPr>
          <p:cNvPr id="56" name="TextBox 55"/>
          <p:cNvSpPr txBox="1"/>
          <p:nvPr/>
        </p:nvSpPr>
        <p:spPr>
          <a:xfrm>
            <a:off x="1989942" y="4002046"/>
            <a:ext cx="2997339" cy="338554"/>
          </a:xfrm>
          <a:prstGeom prst="rect">
            <a:avLst/>
          </a:prstGeom>
          <a:noFill/>
        </p:spPr>
        <p:txBody>
          <a:bodyPr wrap="square" rtlCol="0">
            <a:spAutoFit/>
          </a:bodyPr>
          <a:lstStyle/>
          <a:p>
            <a:r>
              <a:rPr lang="fr-FR" sz="1600" dirty="0">
                <a:solidFill>
                  <a:schemeClr val="tx1"/>
                </a:solidFill>
                <a:latin typeface="Oswald" panose="020B0604020202020204" charset="0"/>
              </a:rPr>
              <a:t>L'ensemble de </a:t>
            </a:r>
            <a:r>
              <a:rPr lang="fr-FR" sz="1600" dirty="0">
                <a:solidFill>
                  <a:schemeClr val="accent1"/>
                </a:solidFill>
                <a:latin typeface="Oswald" panose="020B0604020202020204" charset="0"/>
              </a:rPr>
              <a:t>test,</a:t>
            </a:r>
          </a:p>
        </p:txBody>
      </p:sp>
      <p:grpSp>
        <p:nvGrpSpPr>
          <p:cNvPr id="24" name="Google Shape;2857;p57">
            <a:extLst>
              <a:ext uri="{FF2B5EF4-FFF2-40B4-BE49-F238E27FC236}">
                <a16:creationId xmlns:a16="http://schemas.microsoft.com/office/drawing/2014/main" id="{CD51DC2B-693D-4D69-8D35-0A8E49561223}"/>
              </a:ext>
            </a:extLst>
          </p:cNvPr>
          <p:cNvGrpSpPr/>
          <p:nvPr/>
        </p:nvGrpSpPr>
        <p:grpSpPr>
          <a:xfrm>
            <a:off x="575294" y="209048"/>
            <a:ext cx="575790" cy="507904"/>
            <a:chOff x="3161917" y="2170682"/>
            <a:chExt cx="458870" cy="404737"/>
          </a:xfrm>
          <a:solidFill>
            <a:schemeClr val="tx1"/>
          </a:solidFill>
        </p:grpSpPr>
        <p:sp>
          <p:nvSpPr>
            <p:cNvPr id="25" name="Google Shape;2858;p57">
              <a:extLst>
                <a:ext uri="{FF2B5EF4-FFF2-40B4-BE49-F238E27FC236}">
                  <a16:creationId xmlns:a16="http://schemas.microsoft.com/office/drawing/2014/main" id="{DF20AF2F-174C-42DC-8616-E5B7C0A3EAB0}"/>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grpFill/>
            <a:ln>
              <a:solidFill>
                <a:schemeClr val="accent1"/>
              </a:solid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7" name="Google Shape;2859;p57">
              <a:extLst>
                <a:ext uri="{FF2B5EF4-FFF2-40B4-BE49-F238E27FC236}">
                  <a16:creationId xmlns:a16="http://schemas.microsoft.com/office/drawing/2014/main" id="{F6BDE992-D45C-41FB-93E1-EF43BCE251BB}"/>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60;p57">
              <a:extLst>
                <a:ext uri="{FF2B5EF4-FFF2-40B4-BE49-F238E27FC236}">
                  <a16:creationId xmlns:a16="http://schemas.microsoft.com/office/drawing/2014/main" id="{7C7FD82D-8DDC-4184-81EA-6FD22035BE38}"/>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CEE72FB9-EAE1-4A16-84B6-ADD7E929FD86}"/>
              </a:ext>
            </a:extLst>
          </p:cNvPr>
          <p:cNvPicPr>
            <a:picLocks noChangeAspect="1"/>
          </p:cNvPicPr>
          <p:nvPr/>
        </p:nvPicPr>
        <p:blipFill>
          <a:blip r:embed="rId3"/>
          <a:stretch>
            <a:fillRect/>
          </a:stretch>
        </p:blipFill>
        <p:spPr>
          <a:xfrm>
            <a:off x="4926723" y="1806587"/>
            <a:ext cx="4059425" cy="676883"/>
          </a:xfrm>
          <a:prstGeom prst="rect">
            <a:avLst/>
          </a:prstGeom>
        </p:spPr>
      </p:pic>
      <p:sp>
        <p:nvSpPr>
          <p:cNvPr id="20" name="TextBox 19"/>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17</a:t>
            </a:r>
          </a:p>
        </p:txBody>
      </p:sp>
    </p:spTree>
    <p:extLst>
      <p:ext uri="{BB962C8B-B14F-4D97-AF65-F5344CB8AC3E}">
        <p14:creationId xmlns:p14="http://schemas.microsoft.com/office/powerpoint/2010/main" val="925911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p:txBody>
          <a:bodyPr/>
          <a:lstStyle/>
          <a:p>
            <a:r>
              <a:rPr lang="fr-FR" dirty="0">
                <a:solidFill>
                  <a:schemeClr val="accent1"/>
                </a:solidFill>
              </a:rPr>
              <a:t>CONTENU</a:t>
            </a:r>
          </a:p>
        </p:txBody>
      </p:sp>
      <p:grpSp>
        <p:nvGrpSpPr>
          <p:cNvPr id="15" name="Google Shape;6755;p61"/>
          <p:cNvGrpSpPr/>
          <p:nvPr/>
        </p:nvGrpSpPr>
        <p:grpSpPr>
          <a:xfrm>
            <a:off x="2170740" y="1237130"/>
            <a:ext cx="4802520" cy="3142770"/>
            <a:chOff x="7617850" y="2063282"/>
            <a:chExt cx="799565" cy="670282"/>
          </a:xfrm>
        </p:grpSpPr>
        <p:cxnSp>
          <p:nvCxnSpPr>
            <p:cNvPr id="16" name="Google Shape;6756;p61"/>
            <p:cNvCxnSpPr/>
            <p:nvPr/>
          </p:nvCxnSpPr>
          <p:spPr>
            <a:xfrm rot="5400000" flipH="1">
              <a:off x="7629118" y="2104714"/>
              <a:ext cx="129900" cy="111300"/>
            </a:xfrm>
            <a:prstGeom prst="bentConnector3">
              <a:avLst>
                <a:gd name="adj1" fmla="val 50000"/>
              </a:avLst>
            </a:prstGeom>
            <a:ln>
              <a:solidFill>
                <a:srgbClr val="96FFF3"/>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7" name="Google Shape;6757;p61"/>
            <p:cNvCxnSpPr/>
            <p:nvPr/>
          </p:nvCxnSpPr>
          <p:spPr>
            <a:xfrm rot="-5400000">
              <a:off x="8276270" y="2104714"/>
              <a:ext cx="129900" cy="111300"/>
            </a:xfrm>
            <a:prstGeom prst="bentConnector3">
              <a:avLst>
                <a:gd name="adj1" fmla="val 50000"/>
              </a:avLst>
            </a:prstGeom>
            <a:ln>
              <a:solidFill>
                <a:srgbClr val="96FFF3"/>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8" name="Google Shape;6758;p61"/>
            <p:cNvCxnSpPr/>
            <p:nvPr/>
          </p:nvCxnSpPr>
          <p:spPr>
            <a:xfrm rot="5400000">
              <a:off x="7629118" y="2612964"/>
              <a:ext cx="129900" cy="111300"/>
            </a:xfrm>
            <a:prstGeom prst="bentConnector3">
              <a:avLst>
                <a:gd name="adj1" fmla="val 50000"/>
              </a:avLst>
            </a:prstGeom>
            <a:ln>
              <a:solidFill>
                <a:srgbClr val="96FFF3"/>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9" name="Google Shape;6759;p61"/>
            <p:cNvCxnSpPr/>
            <p:nvPr/>
          </p:nvCxnSpPr>
          <p:spPr>
            <a:xfrm rot="-5400000" flipH="1">
              <a:off x="8276270" y="2612964"/>
              <a:ext cx="129900" cy="111300"/>
            </a:xfrm>
            <a:prstGeom prst="bentConnector3">
              <a:avLst>
                <a:gd name="adj1" fmla="val 50000"/>
              </a:avLst>
            </a:prstGeom>
            <a:ln>
              <a:solidFill>
                <a:srgbClr val="96FFF3"/>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20" name="Google Shape;6760;p61"/>
            <p:cNvCxnSpPr/>
            <p:nvPr/>
          </p:nvCxnSpPr>
          <p:spPr>
            <a:xfrm rot="10800000">
              <a:off x="7617850" y="2393356"/>
              <a:ext cx="83400" cy="0"/>
            </a:xfrm>
            <a:prstGeom prst="straightConnector1">
              <a:avLst/>
            </a:prstGeom>
            <a:ln>
              <a:solidFill>
                <a:srgbClr val="96FFF3"/>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21" name="Google Shape;6761;p61"/>
            <p:cNvCxnSpPr/>
            <p:nvPr/>
          </p:nvCxnSpPr>
          <p:spPr>
            <a:xfrm rot="10800000">
              <a:off x="8334015" y="2393356"/>
              <a:ext cx="83400" cy="0"/>
            </a:xfrm>
            <a:prstGeom prst="straightConnector1">
              <a:avLst/>
            </a:prstGeom>
            <a:ln>
              <a:solidFill>
                <a:srgbClr val="96FFF3"/>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grpSp>
          <p:nvGrpSpPr>
            <p:cNvPr id="22" name="Google Shape;6762;p61"/>
            <p:cNvGrpSpPr/>
            <p:nvPr/>
          </p:nvGrpSpPr>
          <p:grpSpPr>
            <a:xfrm>
              <a:off x="7734309" y="2063282"/>
              <a:ext cx="570957" cy="620095"/>
              <a:chOff x="7734309" y="2063282"/>
              <a:chExt cx="570957" cy="620095"/>
            </a:xfrm>
          </p:grpSpPr>
          <p:grpSp>
            <p:nvGrpSpPr>
              <p:cNvPr id="23" name="Google Shape;6763;p61"/>
              <p:cNvGrpSpPr/>
              <p:nvPr/>
            </p:nvGrpSpPr>
            <p:grpSpPr>
              <a:xfrm>
                <a:off x="8031573" y="2063282"/>
                <a:ext cx="273693" cy="620095"/>
                <a:chOff x="8031573" y="2063282"/>
                <a:chExt cx="273693" cy="620095"/>
              </a:xfrm>
            </p:grpSpPr>
            <p:sp>
              <p:nvSpPr>
                <p:cNvPr id="29" name="Google Shape;6764;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5;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66;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67;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6768;p61"/>
              <p:cNvGrpSpPr/>
              <p:nvPr/>
            </p:nvGrpSpPr>
            <p:grpSpPr>
              <a:xfrm flipH="1">
                <a:off x="7734309" y="2063282"/>
                <a:ext cx="273693" cy="620095"/>
                <a:chOff x="8031573" y="2063282"/>
                <a:chExt cx="273693" cy="620095"/>
              </a:xfrm>
            </p:grpSpPr>
            <p:sp>
              <p:nvSpPr>
                <p:cNvPr id="25" name="Google Shape;6769;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0;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1;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72;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ln>
                  <a:solidFill>
                    <a:srgbClr val="96FFF3"/>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 name="Google Shape;260;p32"/>
          <p:cNvGrpSpPr/>
          <p:nvPr/>
        </p:nvGrpSpPr>
        <p:grpSpPr>
          <a:xfrm rot="-5400000" flipH="1">
            <a:off x="681702" y="-681704"/>
            <a:ext cx="1182802" cy="2546215"/>
            <a:chOff x="7350442" y="2608992"/>
            <a:chExt cx="777239" cy="1673160"/>
          </a:xfrm>
        </p:grpSpPr>
        <p:sp>
          <p:nvSpPr>
            <p:cNvPr id="34"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 name="Google Shape;269;p32"/>
          <p:cNvGrpSpPr/>
          <p:nvPr/>
        </p:nvGrpSpPr>
        <p:grpSpPr>
          <a:xfrm rot="5400000">
            <a:off x="7363145" y="-686153"/>
            <a:ext cx="1182802" cy="2555083"/>
            <a:chOff x="7350442" y="2608992"/>
            <a:chExt cx="777239" cy="1673160"/>
          </a:xfrm>
        </p:grpSpPr>
        <p:sp>
          <p:nvSpPr>
            <p:cNvPr id="43"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 name="TextBox 50"/>
          <p:cNvSpPr txBox="1"/>
          <p:nvPr/>
        </p:nvSpPr>
        <p:spPr>
          <a:xfrm>
            <a:off x="1102556" y="2588947"/>
            <a:ext cx="1354898" cy="307777"/>
          </a:xfrm>
          <a:prstGeom prst="rect">
            <a:avLst/>
          </a:prstGeom>
          <a:noFill/>
        </p:spPr>
        <p:txBody>
          <a:bodyPr wrap="square" rtlCol="0">
            <a:spAutoFit/>
          </a:bodyPr>
          <a:lstStyle/>
          <a:p>
            <a:r>
              <a:rPr lang="fr-FR" b="1" dirty="0">
                <a:solidFill>
                  <a:schemeClr val="tx1"/>
                </a:solidFill>
                <a:latin typeface="Oswald" panose="020B0604020202020204" charset="0"/>
              </a:rPr>
              <a:t>État de l’art</a:t>
            </a:r>
          </a:p>
        </p:txBody>
      </p:sp>
      <p:sp>
        <p:nvSpPr>
          <p:cNvPr id="52" name="TextBox 51"/>
          <p:cNvSpPr txBox="1"/>
          <p:nvPr/>
        </p:nvSpPr>
        <p:spPr>
          <a:xfrm>
            <a:off x="1394964" y="1063470"/>
            <a:ext cx="1026243" cy="307777"/>
          </a:xfrm>
          <a:prstGeom prst="rect">
            <a:avLst/>
          </a:prstGeom>
          <a:noFill/>
        </p:spPr>
        <p:txBody>
          <a:bodyPr wrap="none" rtlCol="0">
            <a:spAutoFit/>
          </a:bodyPr>
          <a:lstStyle/>
          <a:p>
            <a:r>
              <a:rPr lang="fr-FR" b="1" dirty="0">
                <a:solidFill>
                  <a:schemeClr val="tx1"/>
                </a:solidFill>
                <a:latin typeface="Oswald" panose="020B0604020202020204" charset="0"/>
              </a:rPr>
              <a:t>Généralités</a:t>
            </a:r>
          </a:p>
        </p:txBody>
      </p:sp>
      <p:sp>
        <p:nvSpPr>
          <p:cNvPr id="53" name="TextBox 52"/>
          <p:cNvSpPr txBox="1"/>
          <p:nvPr/>
        </p:nvSpPr>
        <p:spPr>
          <a:xfrm>
            <a:off x="124240" y="4250960"/>
            <a:ext cx="2212465" cy="307777"/>
          </a:xfrm>
          <a:prstGeom prst="rect">
            <a:avLst/>
          </a:prstGeom>
          <a:noFill/>
        </p:spPr>
        <p:txBody>
          <a:bodyPr wrap="none" rtlCol="0">
            <a:spAutoFit/>
          </a:bodyPr>
          <a:lstStyle/>
          <a:p>
            <a:r>
              <a:rPr lang="fr-FR" b="1" dirty="0">
                <a:solidFill>
                  <a:schemeClr val="tx1"/>
                </a:solidFill>
                <a:latin typeface="Oswald" panose="020B0604020202020204" charset="0"/>
              </a:rPr>
              <a:t>Traitement de l’information</a:t>
            </a:r>
          </a:p>
        </p:txBody>
      </p:sp>
      <p:sp>
        <p:nvSpPr>
          <p:cNvPr id="54" name="TextBox 53"/>
          <p:cNvSpPr txBox="1"/>
          <p:nvPr/>
        </p:nvSpPr>
        <p:spPr>
          <a:xfrm>
            <a:off x="5921239" y="1122492"/>
            <a:ext cx="2969083" cy="307777"/>
          </a:xfrm>
          <a:prstGeom prst="rect">
            <a:avLst/>
          </a:prstGeom>
          <a:noFill/>
        </p:spPr>
        <p:txBody>
          <a:bodyPr wrap="none" rtlCol="0">
            <a:spAutoFit/>
          </a:bodyPr>
          <a:lstStyle/>
          <a:p>
            <a:r>
              <a:rPr lang="fr-FR" b="1" dirty="0">
                <a:solidFill>
                  <a:schemeClr val="tx1"/>
                </a:solidFill>
                <a:latin typeface="Oswald" panose="020B0604020202020204" charset="0"/>
              </a:rPr>
              <a:t>Architecture des réseaux de neurones</a:t>
            </a:r>
          </a:p>
        </p:txBody>
      </p:sp>
      <p:sp>
        <p:nvSpPr>
          <p:cNvPr id="55" name="TextBox 54"/>
          <p:cNvSpPr txBox="1"/>
          <p:nvPr/>
        </p:nvSpPr>
        <p:spPr>
          <a:xfrm>
            <a:off x="7073240" y="2602914"/>
            <a:ext cx="922047" cy="307777"/>
          </a:xfrm>
          <a:prstGeom prst="rect">
            <a:avLst/>
          </a:prstGeom>
          <a:noFill/>
        </p:spPr>
        <p:txBody>
          <a:bodyPr wrap="none" rtlCol="0">
            <a:spAutoFit/>
          </a:bodyPr>
          <a:lstStyle/>
          <a:p>
            <a:r>
              <a:rPr lang="fr-FR" b="1" dirty="0">
                <a:solidFill>
                  <a:schemeClr val="tx1"/>
                </a:solidFill>
                <a:latin typeface="Oswald" panose="020B0604020202020204" charset="0"/>
              </a:rPr>
              <a:t>Résultats</a:t>
            </a:r>
            <a:r>
              <a:rPr lang="fr-FR" dirty="0">
                <a:solidFill>
                  <a:schemeClr val="tx1"/>
                </a:solidFill>
                <a:latin typeface="Oswald" panose="020B0604020202020204" charset="0"/>
              </a:rPr>
              <a:t> </a:t>
            </a:r>
          </a:p>
        </p:txBody>
      </p:sp>
      <p:sp>
        <p:nvSpPr>
          <p:cNvPr id="56" name="TextBox 55"/>
          <p:cNvSpPr txBox="1"/>
          <p:nvPr/>
        </p:nvSpPr>
        <p:spPr>
          <a:xfrm>
            <a:off x="6973260" y="4226011"/>
            <a:ext cx="1034257" cy="307777"/>
          </a:xfrm>
          <a:prstGeom prst="rect">
            <a:avLst/>
          </a:prstGeom>
          <a:noFill/>
        </p:spPr>
        <p:txBody>
          <a:bodyPr wrap="none" rtlCol="0">
            <a:spAutoFit/>
          </a:bodyPr>
          <a:lstStyle/>
          <a:p>
            <a:r>
              <a:rPr lang="fr-FR" b="1" dirty="0">
                <a:solidFill>
                  <a:schemeClr val="tx1"/>
                </a:solidFill>
                <a:latin typeface="Oswald" panose="020B0604020202020204" charset="0"/>
              </a:rPr>
              <a:t>Conclusion </a:t>
            </a:r>
          </a:p>
        </p:txBody>
      </p:sp>
    </p:spTree>
    <p:extLst>
      <p:ext uri="{BB962C8B-B14F-4D97-AF65-F5344CB8AC3E}">
        <p14:creationId xmlns:p14="http://schemas.microsoft.com/office/powerpoint/2010/main" val="2321872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44" y="430150"/>
            <a:ext cx="6156883" cy="572700"/>
          </a:xfrm>
        </p:spPr>
        <p:txBody>
          <a:bodyPr/>
          <a:lstStyle/>
          <a:p>
            <a:r>
              <a:rPr lang="fr-FR" dirty="0"/>
              <a:t>Réseaux de neurones </a:t>
            </a:r>
            <a:r>
              <a:rPr lang="fr-FR" dirty="0" err="1"/>
              <a:t>convolutifs</a:t>
            </a:r>
            <a:r>
              <a:rPr lang="fr-FR" dirty="0"/>
              <a:t> CNN</a:t>
            </a:r>
          </a:p>
        </p:txBody>
      </p:sp>
      <p:pic>
        <p:nvPicPr>
          <p:cNvPr id="4" name="Picture 3"/>
          <p:cNvPicPr>
            <a:picLocks noChangeAspect="1"/>
          </p:cNvPicPr>
          <p:nvPr/>
        </p:nvPicPr>
        <p:blipFill>
          <a:blip r:embed="rId2"/>
          <a:stretch>
            <a:fillRect/>
          </a:stretch>
        </p:blipFill>
        <p:spPr>
          <a:xfrm>
            <a:off x="354418" y="1002850"/>
            <a:ext cx="8555665" cy="2254366"/>
          </a:xfrm>
          <a:prstGeom prst="rect">
            <a:avLst/>
          </a:prstGeom>
        </p:spPr>
      </p:pic>
      <p:sp>
        <p:nvSpPr>
          <p:cNvPr id="5" name="Rectangle 4"/>
          <p:cNvSpPr/>
          <p:nvPr/>
        </p:nvSpPr>
        <p:spPr>
          <a:xfrm>
            <a:off x="1346791" y="3733586"/>
            <a:ext cx="7289283" cy="738664"/>
          </a:xfrm>
          <a:prstGeom prst="rect">
            <a:avLst/>
          </a:prstGeom>
        </p:spPr>
        <p:txBody>
          <a:bodyPr wrap="square">
            <a:spAutoFit/>
          </a:bodyPr>
          <a:lstStyle/>
          <a:p>
            <a:r>
              <a:rPr lang="fr-FR" dirty="0">
                <a:solidFill>
                  <a:schemeClr val="tx1"/>
                </a:solidFill>
                <a:latin typeface="Oswald" panose="020B0604020202020204" charset="0"/>
              </a:rPr>
              <a:t>filtres (des matrices de taille fixe) qui sont appliquées à une sous-matrice de la carte des caractéristiques en entrée pour donner en sortie la somme du produit  </a:t>
            </a:r>
          </a:p>
          <a:p>
            <a:r>
              <a:rPr lang="fr-FR" dirty="0">
                <a:solidFill>
                  <a:schemeClr val="tx1"/>
                </a:solidFill>
                <a:latin typeface="Oswald" panose="020B0604020202020204" charset="0"/>
              </a:rPr>
              <a:t>Deux paramètres importants qui doivent être choisis pour la couche </a:t>
            </a:r>
            <a:r>
              <a:rPr lang="fr-FR" dirty="0" err="1">
                <a:solidFill>
                  <a:schemeClr val="tx1"/>
                </a:solidFill>
                <a:latin typeface="Oswald" panose="020B0604020202020204" charset="0"/>
              </a:rPr>
              <a:t>convolutive</a:t>
            </a:r>
            <a:r>
              <a:rPr lang="fr-FR" dirty="0">
                <a:solidFill>
                  <a:schemeClr val="tx1"/>
                </a:solidFill>
                <a:latin typeface="Oswald" panose="020B0604020202020204" charset="0"/>
              </a:rPr>
              <a:t> sont le </a:t>
            </a:r>
            <a:r>
              <a:rPr lang="fr-FR" dirty="0" err="1">
                <a:solidFill>
                  <a:schemeClr val="tx1"/>
                </a:solidFill>
                <a:latin typeface="Oswald" panose="020B0604020202020204" charset="0"/>
              </a:rPr>
              <a:t>stride</a:t>
            </a:r>
            <a:r>
              <a:rPr lang="fr-FR" dirty="0">
                <a:solidFill>
                  <a:schemeClr val="tx1"/>
                </a:solidFill>
                <a:latin typeface="Oswald" panose="020B0604020202020204" charset="0"/>
              </a:rPr>
              <a:t> et le </a:t>
            </a:r>
            <a:r>
              <a:rPr lang="fr-FR" dirty="0" err="1">
                <a:solidFill>
                  <a:schemeClr val="tx1"/>
                </a:solidFill>
                <a:latin typeface="Oswald" panose="020B0604020202020204" charset="0"/>
              </a:rPr>
              <a:t>Padding</a:t>
            </a:r>
            <a:r>
              <a:rPr lang="fr-FR" dirty="0">
                <a:solidFill>
                  <a:schemeClr val="tx1"/>
                </a:solidFill>
                <a:latin typeface="Oswald" panose="020B0604020202020204" charset="0"/>
              </a:rPr>
              <a:t>.</a:t>
            </a:r>
          </a:p>
        </p:txBody>
      </p:sp>
      <p:sp>
        <p:nvSpPr>
          <p:cNvPr id="7" name="Rectangle 6"/>
          <p:cNvSpPr/>
          <p:nvPr/>
        </p:nvSpPr>
        <p:spPr>
          <a:xfrm>
            <a:off x="613766" y="3425809"/>
            <a:ext cx="3659976" cy="369332"/>
          </a:xfrm>
          <a:prstGeom prst="rect">
            <a:avLst/>
          </a:prstGeom>
        </p:spPr>
        <p:txBody>
          <a:bodyPr wrap="none">
            <a:spAutoFit/>
          </a:bodyPr>
          <a:lstStyle/>
          <a:p>
            <a:r>
              <a:rPr lang="fr-FR" sz="1800" dirty="0">
                <a:solidFill>
                  <a:schemeClr val="accent1"/>
                </a:solidFill>
                <a:latin typeface="Oswald" panose="020B0604020202020204" charset="0"/>
              </a:rPr>
              <a:t>Couche </a:t>
            </a:r>
            <a:r>
              <a:rPr lang="fr-FR" sz="1800" dirty="0" err="1">
                <a:solidFill>
                  <a:schemeClr val="accent1"/>
                </a:solidFill>
                <a:latin typeface="Oswald" panose="020B0604020202020204" charset="0"/>
              </a:rPr>
              <a:t>convolutive</a:t>
            </a:r>
            <a:r>
              <a:rPr lang="fr-FR" sz="1800" dirty="0">
                <a:solidFill>
                  <a:schemeClr val="accent1"/>
                </a:solidFill>
                <a:latin typeface="Oswald" panose="020B0604020202020204" charset="0"/>
              </a:rPr>
              <a:t> (</a:t>
            </a:r>
            <a:r>
              <a:rPr lang="fr-FR" sz="1800" dirty="0" err="1">
                <a:solidFill>
                  <a:schemeClr val="accent1"/>
                </a:solidFill>
                <a:latin typeface="Oswald" panose="020B0604020202020204" charset="0"/>
              </a:rPr>
              <a:t>Convolutional</a:t>
            </a:r>
            <a:r>
              <a:rPr lang="fr-FR" sz="1800" dirty="0">
                <a:solidFill>
                  <a:schemeClr val="accent1"/>
                </a:solidFill>
                <a:latin typeface="Oswald" panose="020B0604020202020204" charset="0"/>
              </a:rPr>
              <a:t> Layer) </a:t>
            </a:r>
            <a:endParaRPr lang="fr-FR" sz="1800" dirty="0">
              <a:solidFill>
                <a:schemeClr val="accent1"/>
              </a:solidFill>
            </a:endParaRPr>
          </a:p>
        </p:txBody>
      </p:sp>
      <p:sp>
        <p:nvSpPr>
          <p:cNvPr id="8" name="TextBox 7"/>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18</a:t>
            </a:r>
          </a:p>
        </p:txBody>
      </p:sp>
    </p:spTree>
    <p:extLst>
      <p:ext uri="{BB962C8B-B14F-4D97-AF65-F5344CB8AC3E}">
        <p14:creationId xmlns:p14="http://schemas.microsoft.com/office/powerpoint/2010/main" val="402110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015" y="373443"/>
            <a:ext cx="3866400" cy="572700"/>
          </a:xfrm>
        </p:spPr>
        <p:txBody>
          <a:bodyPr/>
          <a:lstStyle/>
          <a:p>
            <a:r>
              <a:rPr lang="fr-FR" sz="2400" dirty="0" err="1">
                <a:solidFill>
                  <a:schemeClr val="accent1"/>
                </a:solidFill>
              </a:rPr>
              <a:t>Stride</a:t>
            </a:r>
            <a:r>
              <a:rPr lang="fr-FR" sz="2400" dirty="0"/>
              <a:t> </a:t>
            </a:r>
          </a:p>
        </p:txBody>
      </p:sp>
      <p:pic>
        <p:nvPicPr>
          <p:cNvPr id="4" name="Picture 3"/>
          <p:cNvPicPr>
            <a:picLocks noChangeAspect="1"/>
          </p:cNvPicPr>
          <p:nvPr/>
        </p:nvPicPr>
        <p:blipFill>
          <a:blip r:embed="rId2"/>
          <a:stretch>
            <a:fillRect/>
          </a:stretch>
        </p:blipFill>
        <p:spPr>
          <a:xfrm>
            <a:off x="5699050" y="189837"/>
            <a:ext cx="2964649" cy="2159111"/>
          </a:xfrm>
          <a:prstGeom prst="rect">
            <a:avLst/>
          </a:prstGeom>
        </p:spPr>
      </p:pic>
      <p:pic>
        <p:nvPicPr>
          <p:cNvPr id="5" name="Picture 4"/>
          <p:cNvPicPr>
            <a:picLocks noChangeAspect="1"/>
          </p:cNvPicPr>
          <p:nvPr/>
        </p:nvPicPr>
        <p:blipFill>
          <a:blip r:embed="rId3"/>
          <a:stretch>
            <a:fillRect/>
          </a:stretch>
        </p:blipFill>
        <p:spPr>
          <a:xfrm>
            <a:off x="5699050" y="2466615"/>
            <a:ext cx="2964649" cy="2521080"/>
          </a:xfrm>
          <a:prstGeom prst="rect">
            <a:avLst/>
          </a:prstGeom>
        </p:spPr>
      </p:pic>
      <p:sp>
        <p:nvSpPr>
          <p:cNvPr id="7" name="Rectangle 6"/>
          <p:cNvSpPr/>
          <p:nvPr/>
        </p:nvSpPr>
        <p:spPr>
          <a:xfrm>
            <a:off x="2363782" y="2537016"/>
            <a:ext cx="1075936" cy="461665"/>
          </a:xfrm>
          <a:prstGeom prst="rect">
            <a:avLst/>
          </a:prstGeom>
        </p:spPr>
        <p:txBody>
          <a:bodyPr wrap="none">
            <a:spAutoFit/>
          </a:bodyPr>
          <a:lstStyle/>
          <a:p>
            <a:r>
              <a:rPr lang="fr-FR" sz="2400" dirty="0" err="1">
                <a:solidFill>
                  <a:schemeClr val="accent1"/>
                </a:solidFill>
                <a:latin typeface="Oswald" panose="020B0604020202020204" charset="0"/>
              </a:rPr>
              <a:t>Padding</a:t>
            </a:r>
            <a:endParaRPr lang="fr-FR" sz="2400" dirty="0">
              <a:solidFill>
                <a:schemeClr val="accent1"/>
              </a:solidFill>
              <a:latin typeface="Oswald" panose="020B0604020202020204" charset="0"/>
            </a:endParaRPr>
          </a:p>
        </p:txBody>
      </p:sp>
      <p:sp>
        <p:nvSpPr>
          <p:cNvPr id="8" name="Rectangle 7"/>
          <p:cNvSpPr/>
          <p:nvPr/>
        </p:nvSpPr>
        <p:spPr>
          <a:xfrm>
            <a:off x="977257" y="1218359"/>
            <a:ext cx="4572000" cy="523220"/>
          </a:xfrm>
          <a:prstGeom prst="rect">
            <a:avLst/>
          </a:prstGeom>
        </p:spPr>
        <p:txBody>
          <a:bodyPr>
            <a:spAutoFit/>
          </a:bodyPr>
          <a:lstStyle/>
          <a:p>
            <a:r>
              <a:rPr lang="fr-FR" dirty="0">
                <a:solidFill>
                  <a:schemeClr val="tx1"/>
                </a:solidFill>
                <a:latin typeface="Oswald" panose="020B0604020202020204" charset="0"/>
              </a:rPr>
              <a:t>Il contrôle la façon dont le filtre s’articule autour d’une carte des caractéristiques en entrée</a:t>
            </a:r>
          </a:p>
        </p:txBody>
      </p:sp>
      <p:sp>
        <p:nvSpPr>
          <p:cNvPr id="9" name="Rectangle 8"/>
          <p:cNvSpPr/>
          <p:nvPr/>
        </p:nvSpPr>
        <p:spPr>
          <a:xfrm>
            <a:off x="783382" y="3291069"/>
            <a:ext cx="4572000" cy="738664"/>
          </a:xfrm>
          <a:prstGeom prst="rect">
            <a:avLst/>
          </a:prstGeom>
        </p:spPr>
        <p:txBody>
          <a:bodyPr>
            <a:spAutoFit/>
          </a:bodyPr>
          <a:lstStyle/>
          <a:p>
            <a:r>
              <a:rPr lang="fr-FR" dirty="0">
                <a:solidFill>
                  <a:schemeClr val="tx1"/>
                </a:solidFill>
                <a:latin typeface="Oswald" panose="020B0604020202020204" charset="0"/>
              </a:rPr>
              <a:t>indique le nombre de colonnes et de lignes supplémentaires à ajouter en entour d’une carte des caractéristiques en entrée, avant d’appliquer un filtre de convolution</a:t>
            </a:r>
            <a:r>
              <a:rPr lang="fr-FR" dirty="0"/>
              <a:t>.</a:t>
            </a:r>
          </a:p>
        </p:txBody>
      </p:sp>
      <p:sp>
        <p:nvSpPr>
          <p:cNvPr id="10" name="TextBox 9"/>
          <p:cNvSpPr txBox="1"/>
          <p:nvPr/>
        </p:nvSpPr>
        <p:spPr>
          <a:xfrm>
            <a:off x="8663699" y="4774168"/>
            <a:ext cx="506463" cy="369332"/>
          </a:xfrm>
          <a:prstGeom prst="rect">
            <a:avLst/>
          </a:prstGeom>
          <a:noFill/>
        </p:spPr>
        <p:txBody>
          <a:bodyPr wrap="square" rtlCol="0">
            <a:spAutoFit/>
          </a:bodyPr>
          <a:lstStyle/>
          <a:p>
            <a:r>
              <a:rPr lang="fr-FR" sz="1800" b="1" dirty="0">
                <a:solidFill>
                  <a:schemeClr val="accent1"/>
                </a:solidFill>
              </a:rPr>
              <a:t>19</a:t>
            </a:r>
          </a:p>
        </p:txBody>
      </p:sp>
    </p:spTree>
    <p:extLst>
      <p:ext uri="{BB962C8B-B14F-4D97-AF65-F5344CB8AC3E}">
        <p14:creationId xmlns:p14="http://schemas.microsoft.com/office/powerpoint/2010/main" val="1781594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20</a:t>
            </a:r>
          </a:p>
        </p:txBody>
      </p:sp>
      <p:sp>
        <p:nvSpPr>
          <p:cNvPr id="7" name="Rectangle 6"/>
          <p:cNvSpPr/>
          <p:nvPr/>
        </p:nvSpPr>
        <p:spPr>
          <a:xfrm>
            <a:off x="540108" y="487449"/>
            <a:ext cx="3809056" cy="369332"/>
          </a:xfrm>
          <a:prstGeom prst="rect">
            <a:avLst/>
          </a:prstGeom>
        </p:spPr>
        <p:txBody>
          <a:bodyPr wrap="none">
            <a:spAutoFit/>
          </a:bodyPr>
          <a:lstStyle/>
          <a:p>
            <a:r>
              <a:rPr lang="fr-FR" sz="1800" dirty="0">
                <a:solidFill>
                  <a:schemeClr val="accent1"/>
                </a:solidFill>
                <a:latin typeface="Oswald" panose="020B0604020202020204" charset="0"/>
              </a:rPr>
              <a:t>Couche de mise en commun (</a:t>
            </a:r>
            <a:r>
              <a:rPr lang="fr-FR" sz="1800" dirty="0" err="1">
                <a:solidFill>
                  <a:schemeClr val="accent1"/>
                </a:solidFill>
                <a:latin typeface="Oswald" panose="020B0604020202020204" charset="0"/>
              </a:rPr>
              <a:t>Pooling</a:t>
            </a:r>
            <a:r>
              <a:rPr lang="fr-FR" sz="1800" dirty="0">
                <a:solidFill>
                  <a:schemeClr val="accent1"/>
                </a:solidFill>
                <a:latin typeface="Oswald" panose="020B0604020202020204" charset="0"/>
              </a:rPr>
              <a:t> Layer)</a:t>
            </a:r>
          </a:p>
        </p:txBody>
      </p:sp>
      <p:sp>
        <p:nvSpPr>
          <p:cNvPr id="8" name="Rectangle 7"/>
          <p:cNvSpPr/>
          <p:nvPr/>
        </p:nvSpPr>
        <p:spPr>
          <a:xfrm>
            <a:off x="839972" y="1288196"/>
            <a:ext cx="4572000" cy="523220"/>
          </a:xfrm>
          <a:prstGeom prst="rect">
            <a:avLst/>
          </a:prstGeom>
        </p:spPr>
        <p:txBody>
          <a:bodyPr>
            <a:spAutoFit/>
          </a:bodyPr>
          <a:lstStyle/>
          <a:p>
            <a:r>
              <a:rPr lang="fr-FR" dirty="0">
                <a:solidFill>
                  <a:schemeClr val="tx1"/>
                </a:solidFill>
                <a:latin typeface="Oswald" panose="020B0604020202020204" charset="0"/>
              </a:rPr>
              <a:t>une réduction de dimension des cartes de caractéristiques, en préservant autant d’informations que possible. </a:t>
            </a:r>
          </a:p>
        </p:txBody>
      </p:sp>
      <p:sp>
        <p:nvSpPr>
          <p:cNvPr id="9" name="Rectangle 8"/>
          <p:cNvSpPr/>
          <p:nvPr/>
        </p:nvSpPr>
        <p:spPr>
          <a:xfrm>
            <a:off x="839972" y="2034630"/>
            <a:ext cx="4572000" cy="523220"/>
          </a:xfrm>
          <a:prstGeom prst="rect">
            <a:avLst/>
          </a:prstGeom>
        </p:spPr>
        <p:txBody>
          <a:bodyPr>
            <a:spAutoFit/>
          </a:bodyPr>
          <a:lstStyle/>
          <a:p>
            <a:r>
              <a:rPr lang="fr-FR" dirty="0">
                <a:solidFill>
                  <a:schemeClr val="tx1"/>
                </a:solidFill>
                <a:latin typeface="Oswald" panose="020B0604020202020204" charset="0"/>
              </a:rPr>
              <a:t>Il</a:t>
            </a:r>
            <a:r>
              <a:rPr lang="fr-FR" u="sng" dirty="0">
                <a:solidFill>
                  <a:schemeClr val="tx1"/>
                </a:solidFill>
                <a:latin typeface="Oswald" panose="020B0604020202020204" charset="0"/>
              </a:rPr>
              <a:t> existe deux types de </a:t>
            </a:r>
            <a:r>
              <a:rPr lang="fr-FR" u="sng" dirty="0" err="1">
                <a:solidFill>
                  <a:schemeClr val="tx1"/>
                </a:solidFill>
                <a:latin typeface="Oswald" panose="020B0604020202020204" charset="0"/>
              </a:rPr>
              <a:t>pooling</a:t>
            </a:r>
            <a:r>
              <a:rPr lang="fr-FR" u="sng" dirty="0">
                <a:solidFill>
                  <a:schemeClr val="tx1"/>
                </a:solidFill>
                <a:latin typeface="Oswald" panose="020B0604020202020204" charset="0"/>
              </a:rPr>
              <a:t> </a:t>
            </a:r>
            <a:r>
              <a:rPr lang="fr-FR" dirty="0">
                <a:solidFill>
                  <a:schemeClr val="tx1"/>
                </a:solidFill>
                <a:latin typeface="Oswald" panose="020B0604020202020204" charset="0"/>
              </a:rPr>
              <a:t>: - Max </a:t>
            </a:r>
            <a:r>
              <a:rPr lang="fr-FR" dirty="0" err="1">
                <a:solidFill>
                  <a:schemeClr val="tx1"/>
                </a:solidFill>
                <a:latin typeface="Oswald" panose="020B0604020202020204" charset="0"/>
              </a:rPr>
              <a:t>Pooling</a:t>
            </a:r>
            <a:r>
              <a:rPr lang="fr-FR" dirty="0">
                <a:solidFill>
                  <a:schemeClr val="tx1"/>
                </a:solidFill>
                <a:latin typeface="Oswald" panose="020B0604020202020204" charset="0"/>
              </a:rPr>
              <a:t> and </a:t>
            </a:r>
            <a:r>
              <a:rPr lang="fr-FR" dirty="0" err="1">
                <a:solidFill>
                  <a:schemeClr val="tx1"/>
                </a:solidFill>
                <a:latin typeface="Oswald" panose="020B0604020202020204" charset="0"/>
              </a:rPr>
              <a:t>Average</a:t>
            </a:r>
            <a:r>
              <a:rPr lang="fr-FR" dirty="0">
                <a:solidFill>
                  <a:schemeClr val="tx1"/>
                </a:solidFill>
                <a:latin typeface="Oswald" panose="020B0604020202020204" charset="0"/>
              </a:rPr>
              <a:t> </a:t>
            </a:r>
            <a:r>
              <a:rPr lang="fr-FR" dirty="0" err="1">
                <a:solidFill>
                  <a:schemeClr val="tx1"/>
                </a:solidFill>
                <a:latin typeface="Oswald" panose="020B0604020202020204" charset="0"/>
              </a:rPr>
              <a:t>Pooling</a:t>
            </a:r>
            <a:r>
              <a:rPr lang="fr-FR" dirty="0">
                <a:solidFill>
                  <a:schemeClr val="tx1"/>
                </a:solidFill>
                <a:latin typeface="Oswald" panose="020B0604020202020204" charset="0"/>
              </a:rPr>
              <a:t> Max </a:t>
            </a:r>
            <a:r>
              <a:rPr lang="fr-FR" dirty="0" err="1">
                <a:solidFill>
                  <a:schemeClr val="tx1"/>
                </a:solidFill>
                <a:latin typeface="Oswald" panose="020B0604020202020204" charset="0"/>
              </a:rPr>
              <a:t>Pooling</a:t>
            </a:r>
            <a:r>
              <a:rPr lang="fr-FR" dirty="0">
                <a:solidFill>
                  <a:schemeClr val="tx1"/>
                </a:solidFill>
                <a:latin typeface="Oswald" panose="020B0604020202020204" charset="0"/>
              </a:rPr>
              <a:t> fonctionne également comme un suppresseur de bruit</a:t>
            </a:r>
          </a:p>
        </p:txBody>
      </p:sp>
      <p:sp>
        <p:nvSpPr>
          <p:cNvPr id="10" name="Rectangle 9"/>
          <p:cNvSpPr/>
          <p:nvPr/>
        </p:nvSpPr>
        <p:spPr>
          <a:xfrm>
            <a:off x="3779494" y="2781064"/>
            <a:ext cx="5133254" cy="369332"/>
          </a:xfrm>
          <a:prstGeom prst="rect">
            <a:avLst/>
          </a:prstGeom>
        </p:spPr>
        <p:txBody>
          <a:bodyPr wrap="square">
            <a:spAutoFit/>
          </a:bodyPr>
          <a:lstStyle/>
          <a:p>
            <a:r>
              <a:rPr lang="fr-FR" sz="1800" dirty="0">
                <a:solidFill>
                  <a:schemeClr val="accent1"/>
                </a:solidFill>
                <a:latin typeface="Oswald" panose="020B0604020202020204" charset="0"/>
              </a:rPr>
              <a:t>Couche</a:t>
            </a:r>
            <a:r>
              <a:rPr lang="fr-FR" dirty="0">
                <a:latin typeface="Oswald" panose="020B0604020202020204" charset="0"/>
              </a:rPr>
              <a:t> </a:t>
            </a:r>
            <a:r>
              <a:rPr lang="fr-FR" sz="1800" dirty="0">
                <a:solidFill>
                  <a:schemeClr val="accent1"/>
                </a:solidFill>
                <a:latin typeface="Oswald" panose="020B0604020202020204" charset="0"/>
              </a:rPr>
              <a:t>entièrement connectée (</a:t>
            </a:r>
            <a:r>
              <a:rPr lang="fr-FR" sz="1800" dirty="0" err="1">
                <a:solidFill>
                  <a:schemeClr val="accent1"/>
                </a:solidFill>
                <a:latin typeface="Oswald" panose="020B0604020202020204" charset="0"/>
              </a:rPr>
              <a:t>Fully-Connected</a:t>
            </a:r>
            <a:r>
              <a:rPr lang="fr-FR" sz="1800" dirty="0">
                <a:solidFill>
                  <a:schemeClr val="accent1"/>
                </a:solidFill>
                <a:latin typeface="Oswald" panose="020B0604020202020204" charset="0"/>
              </a:rPr>
              <a:t> Layer FCL) </a:t>
            </a:r>
          </a:p>
        </p:txBody>
      </p:sp>
      <p:sp>
        <p:nvSpPr>
          <p:cNvPr id="11" name="Rectangle 10"/>
          <p:cNvSpPr/>
          <p:nvPr/>
        </p:nvSpPr>
        <p:spPr>
          <a:xfrm>
            <a:off x="4064074" y="3733586"/>
            <a:ext cx="4572000" cy="738664"/>
          </a:xfrm>
          <a:prstGeom prst="rect">
            <a:avLst/>
          </a:prstGeom>
        </p:spPr>
        <p:txBody>
          <a:bodyPr>
            <a:spAutoFit/>
          </a:bodyPr>
          <a:lstStyle/>
          <a:p>
            <a:r>
              <a:rPr lang="fr-FR" dirty="0">
                <a:solidFill>
                  <a:schemeClr val="tx1"/>
                </a:solidFill>
                <a:latin typeface="Oswald" panose="020B0604020202020204" charset="0"/>
              </a:rPr>
              <a:t>Apprendre des combinaisons non linéaires des caractéristiques de haut niveau représentées par la sortie de la couche convolutive et de la couche de mise en commun</a:t>
            </a:r>
          </a:p>
        </p:txBody>
      </p:sp>
      <p:grpSp>
        <p:nvGrpSpPr>
          <p:cNvPr id="12" name="Google Shape;521;p38"/>
          <p:cNvGrpSpPr/>
          <p:nvPr/>
        </p:nvGrpSpPr>
        <p:grpSpPr>
          <a:xfrm>
            <a:off x="4064074" y="3259310"/>
            <a:ext cx="1200150" cy="114300"/>
            <a:chOff x="752475" y="981075"/>
            <a:chExt cx="1200150" cy="114300"/>
          </a:xfrm>
        </p:grpSpPr>
        <p:sp>
          <p:nvSpPr>
            <p:cNvPr id="13"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812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4" name="Google Shape;2886;p57"/>
          <p:cNvGrpSpPr/>
          <p:nvPr/>
        </p:nvGrpSpPr>
        <p:grpSpPr>
          <a:xfrm>
            <a:off x="1185118" y="1040402"/>
            <a:ext cx="351871" cy="242381"/>
            <a:chOff x="4923925" y="1877500"/>
            <a:chExt cx="59525" cy="36975"/>
          </a:xfrm>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707678" y="849832"/>
            <a:ext cx="7332413" cy="830997"/>
          </a:xfrm>
          <a:prstGeom prst="rect">
            <a:avLst/>
          </a:prstGeom>
          <a:noFill/>
        </p:spPr>
        <p:txBody>
          <a:bodyPr wrap="square" rtlCol="0">
            <a:spAutoFit/>
          </a:bodyPr>
          <a:lstStyle/>
          <a:p>
            <a:r>
              <a:rPr lang="fr-FR" sz="1600" b="0" i="0" dirty="0">
                <a:solidFill>
                  <a:schemeClr val="tx1"/>
                </a:solidFill>
                <a:effectLst/>
                <a:latin typeface="Oswald" panose="00000500000000000000" pitchFamily="2" charset="0"/>
              </a:rPr>
              <a:t>L’idée d’utiliser l’ECG comme modalité biométrique a été introduite pour la toute première fois en </a:t>
            </a:r>
            <a:r>
              <a:rPr lang="fr-FR" sz="1600" b="0" i="0" dirty="0">
                <a:solidFill>
                  <a:schemeClr val="accent1"/>
                </a:solidFill>
                <a:effectLst/>
                <a:latin typeface="Oswald" panose="00000500000000000000" pitchFamily="2" charset="0"/>
              </a:rPr>
              <a:t>1977</a:t>
            </a:r>
            <a:r>
              <a:rPr lang="fr-FR" sz="1600" b="0" i="0" dirty="0">
                <a:solidFill>
                  <a:schemeClr val="tx1"/>
                </a:solidFill>
                <a:effectLst/>
                <a:latin typeface="Oswald" panose="00000500000000000000" pitchFamily="2" charset="0"/>
              </a:rPr>
              <a:t> dans un </a:t>
            </a:r>
            <a:r>
              <a:rPr lang="fr-FR" sz="1600" b="0" i="0" dirty="0">
                <a:solidFill>
                  <a:schemeClr val="accent1"/>
                </a:solidFill>
                <a:effectLst/>
                <a:latin typeface="Oswald" panose="00000500000000000000" pitchFamily="2" charset="0"/>
              </a:rPr>
              <a:t>rapport militaire </a:t>
            </a:r>
            <a:r>
              <a:rPr lang="fr-FR" sz="1600" b="0" i="0" dirty="0">
                <a:solidFill>
                  <a:schemeClr val="tx1"/>
                </a:solidFill>
                <a:effectLst/>
                <a:latin typeface="Oswald" panose="00000500000000000000" pitchFamily="2" charset="0"/>
              </a:rPr>
              <a:t>de l’armée américaine, mais elle a été mise de côté faute d’acquisition de qualité</a:t>
            </a:r>
            <a:endParaRPr lang="fr-FR" sz="1600" dirty="0">
              <a:solidFill>
                <a:schemeClr val="tx1"/>
              </a:solidFill>
              <a:latin typeface="Oswald" panose="00000500000000000000" pitchFamily="2" charset="0"/>
            </a:endParaRPr>
          </a:p>
        </p:txBody>
      </p:sp>
      <p:grpSp>
        <p:nvGrpSpPr>
          <p:cNvPr id="42" name="Google Shape;2886;p57"/>
          <p:cNvGrpSpPr/>
          <p:nvPr/>
        </p:nvGrpSpPr>
        <p:grpSpPr>
          <a:xfrm>
            <a:off x="1179871" y="2145868"/>
            <a:ext cx="351871" cy="254139"/>
            <a:chOff x="4923925" y="1877500"/>
            <a:chExt cx="59525" cy="36975"/>
          </a:xfrm>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886;p57"/>
          <p:cNvGrpSpPr/>
          <p:nvPr/>
        </p:nvGrpSpPr>
        <p:grpSpPr>
          <a:xfrm>
            <a:off x="1179871" y="2929547"/>
            <a:ext cx="346625" cy="240737"/>
            <a:chOff x="4923925" y="1877500"/>
            <a:chExt cx="59525" cy="36975"/>
          </a:xfrm>
        </p:grpSpPr>
        <p:sp>
          <p:nvSpPr>
            <p:cNvPr id="50"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1723339" y="1986975"/>
            <a:ext cx="7050149" cy="584775"/>
          </a:xfrm>
          <a:prstGeom prst="rect">
            <a:avLst/>
          </a:prstGeom>
          <a:noFill/>
        </p:spPr>
        <p:txBody>
          <a:bodyPr wrap="square" rtlCol="0">
            <a:spAutoFit/>
          </a:bodyPr>
          <a:lstStyle/>
          <a:p>
            <a:r>
              <a:rPr lang="fr-FR" sz="1600" dirty="0">
                <a:solidFill>
                  <a:schemeClr val="tx1"/>
                </a:solidFill>
                <a:latin typeface="Oswald" panose="020B0604020202020204" charset="0"/>
              </a:rPr>
              <a:t>Cette déclaration fut confirmée en </a:t>
            </a:r>
            <a:r>
              <a:rPr lang="fr-FR" sz="1600" dirty="0">
                <a:solidFill>
                  <a:schemeClr val="accent1"/>
                </a:solidFill>
                <a:latin typeface="Oswald" panose="020B0604020202020204" charset="0"/>
              </a:rPr>
              <a:t>1999</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par deux scientifiques </a:t>
            </a:r>
            <a:r>
              <a:rPr lang="fr-FR" sz="1600" dirty="0" err="1">
                <a:solidFill>
                  <a:schemeClr val="accent1"/>
                </a:solidFill>
                <a:latin typeface="Oswald" panose="020B0604020202020204" charset="0"/>
              </a:rPr>
              <a:t>Hoekema</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&amp;</a:t>
            </a:r>
            <a:r>
              <a:rPr lang="fr-FR" sz="1600" dirty="0">
                <a:solidFill>
                  <a:srgbClr val="00B050"/>
                </a:solidFill>
                <a:latin typeface="Oswald" panose="020B0604020202020204" charset="0"/>
              </a:rPr>
              <a:t> </a:t>
            </a:r>
            <a:r>
              <a:rPr lang="fr-FR" sz="1600" dirty="0">
                <a:solidFill>
                  <a:schemeClr val="accent1"/>
                </a:solidFill>
                <a:latin typeface="Oswald" panose="020B0604020202020204" charset="0"/>
              </a:rPr>
              <a:t>Van </a:t>
            </a:r>
            <a:r>
              <a:rPr lang="fr-FR" sz="1600" dirty="0" err="1">
                <a:solidFill>
                  <a:schemeClr val="accent1"/>
                </a:solidFill>
                <a:latin typeface="Oswald" panose="020B0604020202020204" charset="0"/>
              </a:rPr>
              <a:t>Oosterom</a:t>
            </a:r>
            <a:r>
              <a:rPr lang="fr-FR" sz="1600" dirty="0">
                <a:solidFill>
                  <a:schemeClr val="accent1"/>
                </a:solidFill>
                <a:latin typeface="Oswald" panose="020B0604020202020204" charset="0"/>
              </a:rPr>
              <a:t> </a:t>
            </a:r>
            <a:r>
              <a:rPr lang="fr-FR" sz="1600" dirty="0">
                <a:solidFill>
                  <a:schemeClr val="tx1"/>
                </a:solidFill>
                <a:latin typeface="Oswald" panose="020B0604020202020204" charset="0"/>
              </a:rPr>
              <a:t>qui ont étudié l’</a:t>
            </a:r>
            <a:r>
              <a:rPr lang="fr-FR" sz="1600" dirty="0" err="1">
                <a:solidFill>
                  <a:schemeClr val="tx1"/>
                </a:solidFill>
                <a:latin typeface="Oswald" panose="020B0604020202020204" charset="0"/>
              </a:rPr>
              <a:t>intervariabilité</a:t>
            </a:r>
            <a:r>
              <a:rPr lang="fr-FR" sz="1600" dirty="0">
                <a:solidFill>
                  <a:schemeClr val="tx1"/>
                </a:solidFill>
                <a:latin typeface="Oswald" panose="020B0604020202020204" charset="0"/>
              </a:rPr>
              <a:t> de l’ECG</a:t>
            </a:r>
          </a:p>
        </p:txBody>
      </p:sp>
      <p:sp>
        <p:nvSpPr>
          <p:cNvPr id="20" name="Google Shape;7895;p64">
            <a:extLst>
              <a:ext uri="{FF2B5EF4-FFF2-40B4-BE49-F238E27FC236}">
                <a16:creationId xmlns:a16="http://schemas.microsoft.com/office/drawing/2014/main" id="{D11EF48D-687D-4BC0-91E2-1C494CD3D390}"/>
              </a:ext>
            </a:extLst>
          </p:cNvPr>
          <p:cNvSpPr/>
          <p:nvPr/>
        </p:nvSpPr>
        <p:spPr>
          <a:xfrm>
            <a:off x="557806" y="255360"/>
            <a:ext cx="370756" cy="461665"/>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tx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 name="TextBox 54">
            <a:extLst>
              <a:ext uri="{FF2B5EF4-FFF2-40B4-BE49-F238E27FC236}">
                <a16:creationId xmlns:a16="http://schemas.microsoft.com/office/drawing/2014/main" id="{525A88B7-21D6-46D2-BC46-3C96A27EF92F}"/>
              </a:ext>
            </a:extLst>
          </p:cNvPr>
          <p:cNvSpPr txBox="1"/>
          <p:nvPr/>
        </p:nvSpPr>
        <p:spPr>
          <a:xfrm>
            <a:off x="1729464" y="2877897"/>
            <a:ext cx="7050149" cy="1077218"/>
          </a:xfrm>
          <a:prstGeom prst="rect">
            <a:avLst/>
          </a:prstGeom>
          <a:noFill/>
        </p:spPr>
        <p:txBody>
          <a:bodyPr wrap="square" rtlCol="0">
            <a:spAutoFit/>
          </a:bodyPr>
          <a:lstStyle/>
          <a:p>
            <a:r>
              <a:rPr lang="fr-FR" sz="1600" dirty="0">
                <a:solidFill>
                  <a:schemeClr val="accent1"/>
                </a:solidFill>
                <a:latin typeface="Oswald" panose="020B0604020202020204" charset="0"/>
              </a:rPr>
              <a:t>Deux ans plus tard</a:t>
            </a:r>
            <a:r>
              <a:rPr lang="fr-FR" sz="1600" dirty="0">
                <a:solidFill>
                  <a:schemeClr val="tx1"/>
                </a:solidFill>
                <a:latin typeface="Oswald" panose="020B0604020202020204" charset="0"/>
              </a:rPr>
              <a:t>, un groupe de scientifiques </a:t>
            </a:r>
            <a:r>
              <a:rPr lang="fr-FR" sz="1600" dirty="0">
                <a:solidFill>
                  <a:schemeClr val="accent1"/>
                </a:solidFill>
                <a:latin typeface="Oswald" panose="020B0604020202020204" charset="0"/>
              </a:rPr>
              <a:t>Biel, </a:t>
            </a:r>
            <a:r>
              <a:rPr lang="fr-FR" sz="1600" dirty="0" err="1">
                <a:solidFill>
                  <a:schemeClr val="accent1"/>
                </a:solidFill>
                <a:latin typeface="Oswald" panose="020B0604020202020204" charset="0"/>
              </a:rPr>
              <a:t>Pettersson</a:t>
            </a:r>
            <a:r>
              <a:rPr lang="fr-FR" sz="1600" dirty="0">
                <a:solidFill>
                  <a:schemeClr val="accent1"/>
                </a:solidFill>
                <a:latin typeface="Oswald" panose="020B0604020202020204" charset="0"/>
              </a:rPr>
              <a:t>, </a:t>
            </a:r>
            <a:r>
              <a:rPr lang="fr-FR" sz="1600" dirty="0" err="1">
                <a:solidFill>
                  <a:schemeClr val="accent1"/>
                </a:solidFill>
                <a:latin typeface="Oswald" panose="020B0604020202020204" charset="0"/>
              </a:rPr>
              <a:t>Philipson</a:t>
            </a:r>
            <a:r>
              <a:rPr lang="fr-FR" sz="1600" dirty="0">
                <a:solidFill>
                  <a:schemeClr val="accent1"/>
                </a:solidFill>
                <a:latin typeface="Oswald" panose="020B0604020202020204" charset="0"/>
              </a:rPr>
              <a:t> &amp; Wide</a:t>
            </a:r>
            <a:r>
              <a:rPr lang="fr-FR" sz="1600" dirty="0">
                <a:solidFill>
                  <a:schemeClr val="tx1"/>
                </a:solidFill>
                <a:latin typeface="Oswald" panose="020B0604020202020204" charset="0"/>
              </a:rPr>
              <a:t> ont appliqué des méthodes d’analyse sur l’ECG notamment </a:t>
            </a:r>
            <a:r>
              <a:rPr lang="fr-FR" sz="1600" dirty="0">
                <a:solidFill>
                  <a:schemeClr val="accent1"/>
                </a:solidFill>
                <a:latin typeface="Oswald" panose="020B0604020202020204" charset="0"/>
              </a:rPr>
              <a:t>l’analyse discriminante linéaire </a:t>
            </a:r>
            <a:r>
              <a:rPr lang="fr-FR" sz="1600" dirty="0">
                <a:solidFill>
                  <a:schemeClr val="tx1"/>
                </a:solidFill>
                <a:latin typeface="Oswald" panose="020B0604020202020204" charset="0"/>
              </a:rPr>
              <a:t>qui consiste à prédire l’appartenance d’un individu à une classe prédéfinie à partir de ses caractéristiques mesurées</a:t>
            </a:r>
          </a:p>
        </p:txBody>
      </p:sp>
      <p:grpSp>
        <p:nvGrpSpPr>
          <p:cNvPr id="22" name="Google Shape;2886;p57">
            <a:extLst>
              <a:ext uri="{FF2B5EF4-FFF2-40B4-BE49-F238E27FC236}">
                <a16:creationId xmlns:a16="http://schemas.microsoft.com/office/drawing/2014/main" id="{416D1A06-1FAB-48E1-9F89-FBB690A0A274}"/>
              </a:ext>
            </a:extLst>
          </p:cNvPr>
          <p:cNvGrpSpPr/>
          <p:nvPr/>
        </p:nvGrpSpPr>
        <p:grpSpPr>
          <a:xfrm>
            <a:off x="1174702" y="4339755"/>
            <a:ext cx="346625" cy="240737"/>
            <a:chOff x="4923925" y="1877500"/>
            <a:chExt cx="59525" cy="36975"/>
          </a:xfrm>
        </p:grpSpPr>
        <p:sp>
          <p:nvSpPr>
            <p:cNvPr id="23" name="Google Shape;2887;p57">
              <a:extLst>
                <a:ext uri="{FF2B5EF4-FFF2-40B4-BE49-F238E27FC236}">
                  <a16:creationId xmlns:a16="http://schemas.microsoft.com/office/drawing/2014/main" id="{D33965CC-B0D4-4436-9148-8153702856D0}"/>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88;p57">
              <a:extLst>
                <a:ext uri="{FF2B5EF4-FFF2-40B4-BE49-F238E27FC236}">
                  <a16:creationId xmlns:a16="http://schemas.microsoft.com/office/drawing/2014/main" id="{31DC6449-261B-43B2-88C1-400C8671D397}"/>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54">
            <a:extLst>
              <a:ext uri="{FF2B5EF4-FFF2-40B4-BE49-F238E27FC236}">
                <a16:creationId xmlns:a16="http://schemas.microsoft.com/office/drawing/2014/main" id="{D1E71805-E343-4EF9-89F7-11312B0B6302}"/>
              </a:ext>
            </a:extLst>
          </p:cNvPr>
          <p:cNvSpPr txBox="1"/>
          <p:nvPr/>
        </p:nvSpPr>
        <p:spPr>
          <a:xfrm>
            <a:off x="1707678" y="4261262"/>
            <a:ext cx="7050149" cy="830997"/>
          </a:xfrm>
          <a:prstGeom prst="rect">
            <a:avLst/>
          </a:prstGeom>
          <a:noFill/>
        </p:spPr>
        <p:txBody>
          <a:bodyPr wrap="square" rtlCol="0">
            <a:spAutoFit/>
          </a:bodyPr>
          <a:lstStyle/>
          <a:p>
            <a:r>
              <a:rPr lang="fr-FR" sz="1600" dirty="0">
                <a:solidFill>
                  <a:schemeClr val="tx1"/>
                </a:solidFill>
                <a:latin typeface="Oswald" panose="020B0604020202020204" charset="0"/>
              </a:rPr>
              <a:t>Certains chercheurs ( </a:t>
            </a:r>
            <a:r>
              <a:rPr lang="fr-FR" sz="1600" dirty="0">
                <a:solidFill>
                  <a:schemeClr val="accent1"/>
                </a:solidFill>
                <a:latin typeface="Oswald" panose="020B0604020202020204" charset="0"/>
              </a:rPr>
              <a:t>Adrian &amp; Chan </a:t>
            </a:r>
            <a:r>
              <a:rPr lang="fr-FR" sz="1600" dirty="0">
                <a:solidFill>
                  <a:schemeClr val="tx1"/>
                </a:solidFill>
                <a:latin typeface="Oswald" panose="020B0604020202020204" charset="0"/>
              </a:rPr>
              <a:t>) se sont intéressés en </a:t>
            </a:r>
            <a:r>
              <a:rPr lang="fr-FR" sz="1600" dirty="0">
                <a:solidFill>
                  <a:schemeClr val="accent1"/>
                </a:solidFill>
                <a:latin typeface="Oswald" panose="020B0604020202020204" charset="0"/>
              </a:rPr>
              <a:t>2008 </a:t>
            </a:r>
            <a:r>
              <a:rPr lang="fr-FR" sz="1600" dirty="0">
                <a:solidFill>
                  <a:schemeClr val="tx1"/>
                </a:solidFill>
                <a:latin typeface="Oswald" panose="020B0604020202020204" charset="0"/>
              </a:rPr>
              <a:t>à l’utilisation d’électrodes métalliques</a:t>
            </a:r>
            <a:r>
              <a:rPr lang="fr-FR" sz="1600" dirty="0">
                <a:solidFill>
                  <a:schemeClr val="accent1"/>
                </a:solidFill>
                <a:latin typeface="Oswald" panose="020B0604020202020204" charset="0"/>
              </a:rPr>
              <a:t> sèches </a:t>
            </a:r>
            <a:r>
              <a:rPr lang="fr-FR" sz="1600" dirty="0">
                <a:solidFill>
                  <a:schemeClr val="tx1"/>
                </a:solidFill>
                <a:latin typeface="Oswald" panose="020B0604020202020204" charset="0"/>
              </a:rPr>
              <a:t>( sans gel ) afin d’assurer un confort chez certains sujets durant l’acquisition.</a:t>
            </a:r>
          </a:p>
        </p:txBody>
      </p:sp>
      <p:sp>
        <p:nvSpPr>
          <p:cNvPr id="24" name="TextBox 23"/>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21</a:t>
            </a:r>
          </a:p>
        </p:txBody>
      </p:sp>
      <p:pic>
        <p:nvPicPr>
          <p:cNvPr id="25" name="Picture 24"/>
          <p:cNvPicPr>
            <a:picLocks noChangeAspect="1"/>
          </p:cNvPicPr>
          <p:nvPr/>
        </p:nvPicPr>
        <p:blipFill>
          <a:blip r:embed="rId3"/>
          <a:stretch>
            <a:fillRect/>
          </a:stretch>
        </p:blipFill>
        <p:spPr>
          <a:xfrm>
            <a:off x="1091610" y="297463"/>
            <a:ext cx="6531854" cy="498051"/>
          </a:xfrm>
          <a:prstGeom prst="rect">
            <a:avLst/>
          </a:prstGeom>
        </p:spPr>
      </p:pic>
    </p:spTree>
    <p:extLst>
      <p:ext uri="{BB962C8B-B14F-4D97-AF65-F5344CB8AC3E}">
        <p14:creationId xmlns:p14="http://schemas.microsoft.com/office/powerpoint/2010/main" val="102494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4" name="Google Shape;2886;p57"/>
          <p:cNvGrpSpPr/>
          <p:nvPr/>
        </p:nvGrpSpPr>
        <p:grpSpPr>
          <a:xfrm>
            <a:off x="1185117" y="1086140"/>
            <a:ext cx="351871" cy="242381"/>
            <a:chOff x="4923925" y="1877500"/>
            <a:chExt cx="59525" cy="36975"/>
          </a:xfrm>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723339" y="1040402"/>
            <a:ext cx="7332413" cy="584775"/>
          </a:xfrm>
          <a:prstGeom prst="rect">
            <a:avLst/>
          </a:prstGeom>
          <a:noFill/>
        </p:spPr>
        <p:txBody>
          <a:bodyPr wrap="square" rtlCol="0">
            <a:spAutoFit/>
          </a:bodyPr>
          <a:lstStyle/>
          <a:p>
            <a:r>
              <a:rPr lang="fr-FR" sz="1600" b="0" i="0" dirty="0">
                <a:solidFill>
                  <a:schemeClr val="tx1"/>
                </a:solidFill>
                <a:effectLst/>
                <a:latin typeface="Oswald" panose="00000500000000000000" pitchFamily="2" charset="0"/>
              </a:rPr>
              <a:t>D’autres ( </a:t>
            </a:r>
            <a:r>
              <a:rPr lang="fr-FR" sz="1600" b="0" i="0" dirty="0">
                <a:solidFill>
                  <a:schemeClr val="accent1"/>
                </a:solidFill>
                <a:effectLst/>
                <a:latin typeface="Oswald" panose="00000500000000000000" pitchFamily="2" charset="0"/>
              </a:rPr>
              <a:t>Pinto</a:t>
            </a:r>
            <a:r>
              <a:rPr lang="fr-FR" sz="1600" b="0" i="0" dirty="0">
                <a:solidFill>
                  <a:schemeClr val="tx1"/>
                </a:solidFill>
                <a:effectLst/>
                <a:latin typeface="Oswald" panose="00000500000000000000" pitchFamily="2" charset="0"/>
              </a:rPr>
              <a:t> &amp; </a:t>
            </a:r>
            <a:r>
              <a:rPr lang="fr-FR" sz="1600" b="0" i="0" dirty="0">
                <a:solidFill>
                  <a:schemeClr val="accent1"/>
                </a:solidFill>
                <a:effectLst/>
                <a:latin typeface="Oswald" panose="00000500000000000000" pitchFamily="2" charset="0"/>
              </a:rPr>
              <a:t>Cardoso</a:t>
            </a:r>
            <a:r>
              <a:rPr lang="fr-FR" sz="1600" b="0" i="0" dirty="0">
                <a:solidFill>
                  <a:srgbClr val="00B050"/>
                </a:solidFill>
                <a:effectLst/>
                <a:latin typeface="Oswald" panose="00000500000000000000" pitchFamily="2" charset="0"/>
              </a:rPr>
              <a:t> </a:t>
            </a:r>
            <a:r>
              <a:rPr lang="fr-FR" sz="1600" b="0" i="0" dirty="0">
                <a:solidFill>
                  <a:schemeClr val="tx1"/>
                </a:solidFill>
                <a:effectLst/>
                <a:latin typeface="Oswald" panose="00000500000000000000" pitchFamily="2" charset="0"/>
              </a:rPr>
              <a:t>) ont acquis en </a:t>
            </a:r>
            <a:r>
              <a:rPr lang="fr-FR" sz="1600" b="0" i="0" dirty="0">
                <a:solidFill>
                  <a:schemeClr val="accent1"/>
                </a:solidFill>
                <a:effectLst/>
                <a:latin typeface="Oswald" panose="00000500000000000000" pitchFamily="2" charset="0"/>
              </a:rPr>
              <a:t>2017</a:t>
            </a:r>
            <a:r>
              <a:rPr lang="fr-FR" sz="1600" b="0" i="0" dirty="0">
                <a:solidFill>
                  <a:schemeClr val="tx1"/>
                </a:solidFill>
                <a:effectLst/>
                <a:latin typeface="Oswald" panose="00000500000000000000" pitchFamily="2" charset="0"/>
              </a:rPr>
              <a:t> les signaux via des électrodes embarquées dans un </a:t>
            </a:r>
            <a:r>
              <a:rPr lang="fr-FR" sz="1600" b="0" i="0" dirty="0">
                <a:solidFill>
                  <a:schemeClr val="accent1"/>
                </a:solidFill>
                <a:effectLst/>
                <a:latin typeface="Oswald" panose="00000500000000000000" pitchFamily="2" charset="0"/>
              </a:rPr>
              <a:t>volant.</a:t>
            </a:r>
            <a:endParaRPr lang="fr-FR" sz="1600" dirty="0">
              <a:solidFill>
                <a:schemeClr val="accent1"/>
              </a:solidFill>
              <a:latin typeface="Oswald" panose="00000500000000000000" pitchFamily="2" charset="0"/>
            </a:endParaRPr>
          </a:p>
        </p:txBody>
      </p:sp>
      <p:grpSp>
        <p:nvGrpSpPr>
          <p:cNvPr id="42" name="Google Shape;2886;p57"/>
          <p:cNvGrpSpPr/>
          <p:nvPr/>
        </p:nvGrpSpPr>
        <p:grpSpPr>
          <a:xfrm>
            <a:off x="1179871" y="2317611"/>
            <a:ext cx="351871" cy="254139"/>
            <a:chOff x="4923925" y="1877500"/>
            <a:chExt cx="59525" cy="36975"/>
          </a:xfrm>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886;p57"/>
          <p:cNvGrpSpPr/>
          <p:nvPr/>
        </p:nvGrpSpPr>
        <p:grpSpPr>
          <a:xfrm>
            <a:off x="1187740" y="3676444"/>
            <a:ext cx="346625" cy="240737"/>
            <a:chOff x="4923925" y="1877500"/>
            <a:chExt cx="59525" cy="36975"/>
          </a:xfrm>
        </p:grpSpPr>
        <p:sp>
          <p:nvSpPr>
            <p:cNvPr id="50"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1707678" y="2272937"/>
            <a:ext cx="7050149" cy="830997"/>
          </a:xfrm>
          <a:prstGeom prst="rect">
            <a:avLst/>
          </a:prstGeom>
          <a:noFill/>
        </p:spPr>
        <p:txBody>
          <a:bodyPr wrap="square" rtlCol="0">
            <a:spAutoFit/>
          </a:bodyPr>
          <a:lstStyle/>
          <a:p>
            <a:r>
              <a:rPr lang="fr-FR" sz="1600" dirty="0">
                <a:solidFill>
                  <a:schemeClr val="tx1"/>
                </a:solidFill>
                <a:latin typeface="Oswald" panose="020B0604020202020204" charset="0"/>
              </a:rPr>
              <a:t>En </a:t>
            </a:r>
            <a:r>
              <a:rPr lang="fr-FR" sz="1600" dirty="0">
                <a:solidFill>
                  <a:schemeClr val="accent1"/>
                </a:solidFill>
                <a:latin typeface="Oswald" panose="020B0604020202020204" charset="0"/>
              </a:rPr>
              <a:t>2017 également</a:t>
            </a:r>
            <a:r>
              <a:rPr lang="fr-FR" sz="1600" dirty="0">
                <a:solidFill>
                  <a:schemeClr val="tx1"/>
                </a:solidFill>
                <a:latin typeface="Oswald" panose="020B0604020202020204" charset="0"/>
              </a:rPr>
              <a:t>, trois chercheurs </a:t>
            </a:r>
            <a:r>
              <a:rPr lang="fr-FR" sz="1600" dirty="0">
                <a:solidFill>
                  <a:schemeClr val="accent1"/>
                </a:solidFill>
                <a:latin typeface="Oswald" panose="020B0604020202020204" charset="0"/>
              </a:rPr>
              <a:t>Ferdinando, </a:t>
            </a:r>
            <a:r>
              <a:rPr lang="fr-FR" sz="1600" dirty="0" err="1">
                <a:solidFill>
                  <a:schemeClr val="accent1"/>
                </a:solidFill>
                <a:latin typeface="Oswald" panose="020B0604020202020204" charset="0"/>
              </a:rPr>
              <a:t>Seppänen</a:t>
            </a:r>
            <a:r>
              <a:rPr lang="fr-FR" sz="1600" dirty="0">
                <a:solidFill>
                  <a:schemeClr val="accent1"/>
                </a:solidFill>
                <a:latin typeface="Oswald" panose="020B0604020202020204" charset="0"/>
              </a:rPr>
              <a:t> &amp; </a:t>
            </a:r>
            <a:r>
              <a:rPr lang="fr-FR" sz="1600" dirty="0" err="1">
                <a:solidFill>
                  <a:schemeClr val="accent1"/>
                </a:solidFill>
                <a:latin typeface="Oswald" panose="020B0604020202020204" charset="0"/>
              </a:rPr>
              <a:t>Alasaarela</a:t>
            </a:r>
            <a:r>
              <a:rPr lang="fr-FR" sz="1600" dirty="0">
                <a:solidFill>
                  <a:schemeClr val="accent1"/>
                </a:solidFill>
                <a:latin typeface="Oswald" panose="020B0604020202020204" charset="0"/>
              </a:rPr>
              <a:t> </a:t>
            </a:r>
            <a:r>
              <a:rPr lang="fr-FR" sz="1600" dirty="0">
                <a:solidFill>
                  <a:schemeClr val="tx1"/>
                </a:solidFill>
                <a:latin typeface="Oswald" panose="020B0604020202020204" charset="0"/>
              </a:rPr>
              <a:t>ont découvert une corrélation entre la précision et 2 paramètres du spectrogramme à savoir le pourcentage de recouvrement et la largeur de la fenêtre. </a:t>
            </a:r>
          </a:p>
        </p:txBody>
      </p:sp>
      <p:sp>
        <p:nvSpPr>
          <p:cNvPr id="20" name="Google Shape;7895;p64">
            <a:extLst>
              <a:ext uri="{FF2B5EF4-FFF2-40B4-BE49-F238E27FC236}">
                <a16:creationId xmlns:a16="http://schemas.microsoft.com/office/drawing/2014/main" id="{D11EF48D-687D-4BC0-91E2-1C494CD3D390}"/>
              </a:ext>
            </a:extLst>
          </p:cNvPr>
          <p:cNvSpPr/>
          <p:nvPr/>
        </p:nvSpPr>
        <p:spPr>
          <a:xfrm>
            <a:off x="543630" y="255360"/>
            <a:ext cx="370756" cy="461665"/>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54">
            <a:extLst>
              <a:ext uri="{FF2B5EF4-FFF2-40B4-BE49-F238E27FC236}">
                <a16:creationId xmlns:a16="http://schemas.microsoft.com/office/drawing/2014/main" id="{525A88B7-21D6-46D2-BC46-3C96A27EF92F}"/>
              </a:ext>
            </a:extLst>
          </p:cNvPr>
          <p:cNvSpPr txBox="1"/>
          <p:nvPr/>
        </p:nvSpPr>
        <p:spPr>
          <a:xfrm>
            <a:off x="1723339" y="3626043"/>
            <a:ext cx="7050149" cy="830997"/>
          </a:xfrm>
          <a:prstGeom prst="rect">
            <a:avLst/>
          </a:prstGeom>
          <a:noFill/>
        </p:spPr>
        <p:txBody>
          <a:bodyPr wrap="square" rtlCol="0">
            <a:spAutoFit/>
          </a:bodyPr>
          <a:lstStyle/>
          <a:p>
            <a:r>
              <a:rPr lang="fr-FR" sz="1600" dirty="0">
                <a:solidFill>
                  <a:schemeClr val="accent1"/>
                </a:solidFill>
                <a:latin typeface="Oswald" panose="020B0604020202020204" charset="0"/>
              </a:rPr>
              <a:t>L’année suivante</a:t>
            </a:r>
            <a:r>
              <a:rPr lang="fr-FR" sz="1600" dirty="0">
                <a:solidFill>
                  <a:schemeClr val="tx1"/>
                </a:solidFill>
                <a:latin typeface="Oswald" panose="020B0604020202020204" charset="0"/>
              </a:rPr>
              <a:t>, le </a:t>
            </a:r>
            <a:r>
              <a:rPr lang="fr-FR" sz="1600" dirty="0" err="1">
                <a:solidFill>
                  <a:schemeClr val="tx1"/>
                </a:solidFill>
                <a:latin typeface="Oswald" panose="020B0604020202020204" charset="0"/>
              </a:rPr>
              <a:t>Philosophy</a:t>
            </a:r>
            <a:r>
              <a:rPr lang="fr-FR" sz="1600" dirty="0">
                <a:solidFill>
                  <a:schemeClr val="tx1"/>
                </a:solidFill>
                <a:latin typeface="Oswald" panose="020B0604020202020204" charset="0"/>
              </a:rPr>
              <a:t> </a:t>
            </a:r>
            <a:r>
              <a:rPr lang="fr-FR" sz="1600" dirty="0" err="1">
                <a:solidFill>
                  <a:schemeClr val="tx1"/>
                </a:solidFill>
                <a:latin typeface="Oswald" panose="020B0604020202020204" charset="0"/>
              </a:rPr>
              <a:t>Doctor</a:t>
            </a:r>
            <a:r>
              <a:rPr lang="fr-FR" sz="1600" dirty="0">
                <a:solidFill>
                  <a:schemeClr val="tx1"/>
                </a:solidFill>
                <a:latin typeface="Oswald" panose="020B0604020202020204" charset="0"/>
              </a:rPr>
              <a:t> </a:t>
            </a:r>
            <a:r>
              <a:rPr lang="fr-FR" sz="1600" dirty="0">
                <a:solidFill>
                  <a:schemeClr val="accent1"/>
                </a:solidFill>
                <a:latin typeface="Oswald" panose="020B0604020202020204" charset="0"/>
              </a:rPr>
              <a:t>J-M Carvalho </a:t>
            </a:r>
            <a:r>
              <a:rPr lang="fr-FR" sz="1600" dirty="0">
                <a:solidFill>
                  <a:schemeClr val="tx1"/>
                </a:solidFill>
                <a:latin typeface="Oswald" panose="020B0604020202020204" charset="0"/>
              </a:rPr>
              <a:t>a appliqué une méthode de compression du nom de " </a:t>
            </a:r>
            <a:r>
              <a:rPr lang="fr-FR" sz="1600" dirty="0">
                <a:solidFill>
                  <a:schemeClr val="accent1"/>
                </a:solidFill>
                <a:latin typeface="Oswald" panose="020B0604020202020204" charset="0"/>
              </a:rPr>
              <a:t>Compression relative normalisée</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 réalisant ainsi une meilleure performance que les méthodes précédentes,</a:t>
            </a:r>
          </a:p>
        </p:txBody>
      </p:sp>
      <p:sp>
        <p:nvSpPr>
          <p:cNvPr id="16" name="TextBox 15"/>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22</a:t>
            </a:r>
          </a:p>
        </p:txBody>
      </p:sp>
    </p:spTree>
    <p:extLst>
      <p:ext uri="{BB962C8B-B14F-4D97-AF65-F5344CB8AC3E}">
        <p14:creationId xmlns:p14="http://schemas.microsoft.com/office/powerpoint/2010/main" val="289244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80109" y="184189"/>
            <a:ext cx="9007184" cy="925284"/>
          </a:xfrm>
          <a:prstGeom prst="rect">
            <a:avLst/>
          </a:prstGeom>
        </p:spPr>
        <p:txBody>
          <a:bodyPr spcFirstLastPara="1" wrap="square" lIns="0" tIns="0" rIns="0" bIns="0" anchor="t" anchorCtr="0">
            <a:noAutofit/>
          </a:bodyPr>
          <a:lstStyle/>
          <a:p>
            <a:r>
              <a:rPr lang="fr-FR" sz="2400" dirty="0">
                <a:solidFill>
                  <a:schemeClr val="accent1"/>
                </a:solidFill>
              </a:rPr>
              <a:t>         Les méthodes de classification ECG basées sur CNN</a:t>
            </a:r>
            <a:br>
              <a:rPr lang="fr-FR" sz="2400" dirty="0">
                <a:solidFill>
                  <a:schemeClr val="accent1"/>
                </a:solidFill>
              </a:rPr>
            </a:br>
            <a:br>
              <a:rPr lang="fr-FR" sz="2400" dirty="0"/>
            </a:br>
            <a:endParaRPr sz="2400" dirty="0">
              <a:solidFill>
                <a:schemeClr val="accent1"/>
              </a:solidFill>
            </a:endParaRPr>
          </a:p>
        </p:txBody>
      </p:sp>
      <p:cxnSp>
        <p:nvCxnSpPr>
          <p:cNvPr id="2152" name="Google Shape;2152;p42"/>
          <p:cNvCxnSpPr>
            <a:stCxn id="2153" idx="7"/>
            <a:endCxn id="2154" idx="2"/>
          </p:cNvCxnSpPr>
          <p:nvPr/>
        </p:nvCxnSpPr>
        <p:spPr>
          <a:xfrm flipV="1">
            <a:off x="1898070" y="2049005"/>
            <a:ext cx="2246502" cy="1539455"/>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p:cNvCxnSpPr/>
          <p:nvPr/>
        </p:nvCxnSpPr>
        <p:spPr>
          <a:xfrm>
            <a:off x="5090137" y="1916813"/>
            <a:ext cx="1879242" cy="1358015"/>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1081475"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01</a:t>
            </a:r>
            <a:endParaRPr sz="3000" dirty="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796921"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6969379" y="2937126"/>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03</a:t>
            </a:r>
            <a:endParaRPr sz="3000" dirty="0">
              <a:solidFill>
                <a:srgbClr val="FFFFFF"/>
              </a:solidFill>
              <a:latin typeface="Oswald ExtraLight"/>
              <a:ea typeface="Oswald ExtraLight"/>
              <a:cs typeface="Oswald ExtraLight"/>
              <a:sym typeface="Oswald ExtraLight"/>
            </a:endParaRPr>
          </a:p>
        </p:txBody>
      </p:sp>
      <p:sp>
        <p:nvSpPr>
          <p:cNvPr id="2160" name="Google Shape;2160;p42"/>
          <p:cNvSpPr/>
          <p:nvPr/>
        </p:nvSpPr>
        <p:spPr>
          <a:xfrm rot="6299891">
            <a:off x="6684944" y="2599730"/>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txBox="1">
            <a:spLocks noGrp="1"/>
          </p:cNvSpPr>
          <p:nvPr>
            <p:ph type="subTitle" idx="4294967295"/>
          </p:nvPr>
        </p:nvSpPr>
        <p:spPr>
          <a:xfrm>
            <a:off x="679056" y="1846489"/>
            <a:ext cx="1693200" cy="1146014"/>
          </a:xfrm>
          <a:prstGeom prst="rect">
            <a:avLst/>
          </a:prstGeom>
          <a:noFill/>
          <a:ln>
            <a:noFill/>
          </a:ln>
        </p:spPr>
        <p:txBody>
          <a:bodyPr spcFirstLastPara="1" wrap="square" lIns="0" tIns="0" rIns="0" bIns="0" anchor="t" anchorCtr="0">
            <a:noAutofit/>
          </a:bodyPr>
          <a:lstStyle/>
          <a:p>
            <a:r>
              <a:rPr lang="fr-FR" dirty="0">
                <a:solidFill>
                  <a:schemeClr val="tx1"/>
                </a:solidFill>
                <a:latin typeface="Oswald" panose="00000500000000000000" pitchFamily="2" charset="0"/>
              </a:rPr>
              <a:t>ils ont formé un réseau neuronal </a:t>
            </a:r>
            <a:r>
              <a:rPr lang="fr-FR" dirty="0" err="1">
                <a:solidFill>
                  <a:schemeClr val="tx1"/>
                </a:solidFill>
                <a:latin typeface="Oswald" panose="00000500000000000000" pitchFamily="2" charset="0"/>
              </a:rPr>
              <a:t>convolutif</a:t>
            </a:r>
            <a:endParaRPr lang="fr-FR" dirty="0">
              <a:solidFill>
                <a:schemeClr val="tx1"/>
              </a:solidFill>
              <a:latin typeface="Oswald" panose="00000500000000000000" pitchFamily="2" charset="0"/>
            </a:endParaRPr>
          </a:p>
          <a:p>
            <a:r>
              <a:rPr lang="fr-FR" dirty="0">
                <a:solidFill>
                  <a:schemeClr val="tx1"/>
                </a:solidFill>
                <a:latin typeface="Oswald" panose="00000500000000000000" pitchFamily="2" charset="0"/>
              </a:rPr>
              <a:t>pour identifier les patients présentant un dysfonction ventriculaire</a:t>
            </a:r>
          </a:p>
        </p:txBody>
      </p:sp>
      <p:sp>
        <p:nvSpPr>
          <p:cNvPr id="2164" name="Google Shape;2164;p42"/>
          <p:cNvSpPr txBox="1">
            <a:spLocks noGrp="1"/>
          </p:cNvSpPr>
          <p:nvPr>
            <p:ph type="title" idx="4294967295"/>
          </p:nvPr>
        </p:nvSpPr>
        <p:spPr>
          <a:xfrm>
            <a:off x="6688729" y="4248504"/>
            <a:ext cx="1693200" cy="557022"/>
          </a:xfrm>
          <a:prstGeom prst="rect">
            <a:avLst/>
          </a:prstGeom>
          <a:ln>
            <a:noFill/>
          </a:ln>
        </p:spPr>
        <p:txBody>
          <a:bodyPr spcFirstLastPara="1" wrap="square" lIns="0" tIns="0" rIns="0" bIns="0" anchor="t" anchorCtr="0">
            <a:noAutofit/>
          </a:bodyPr>
          <a:lstStyle/>
          <a:p>
            <a:pPr lvl="0" algn="ctr"/>
            <a:r>
              <a:rPr lang="en-US" sz="1600" dirty="0">
                <a:solidFill>
                  <a:schemeClr val="accent1"/>
                </a:solidFill>
                <a:latin typeface="Oswald" panose="020B0604020202020204" charset="0"/>
              </a:rPr>
              <a:t>T. Mahmud, S. A. Fattah and M. </a:t>
            </a:r>
            <a:r>
              <a:rPr lang="en-US" sz="1600" dirty="0" err="1">
                <a:solidFill>
                  <a:schemeClr val="accent1"/>
                </a:solidFill>
                <a:latin typeface="Oswald" panose="020B0604020202020204" charset="0"/>
              </a:rPr>
              <a:t>Saquib</a:t>
            </a:r>
            <a:r>
              <a:rPr lang="en-US" sz="1600" dirty="0">
                <a:solidFill>
                  <a:schemeClr val="accent1"/>
                </a:solidFill>
                <a:latin typeface="Oswald" panose="020B0604020202020204" charset="0"/>
              </a:rPr>
              <a:t> (2020)</a:t>
            </a:r>
            <a:endParaRPr sz="1600" dirty="0">
              <a:solidFill>
                <a:schemeClr val="accent1"/>
              </a:solidFill>
            </a:endParaRPr>
          </a:p>
        </p:txBody>
      </p:sp>
      <p:sp>
        <p:nvSpPr>
          <p:cNvPr id="2154" name="Google Shape;2154;p42"/>
          <p:cNvSpPr/>
          <p:nvPr/>
        </p:nvSpPr>
        <p:spPr>
          <a:xfrm>
            <a:off x="4144572" y="15706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02</a:t>
            </a:r>
            <a:endParaRPr sz="3000" dirty="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3817712" y="1260860"/>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txBox="1">
            <a:spLocks noGrp="1"/>
          </p:cNvSpPr>
          <p:nvPr>
            <p:ph type="subTitle" idx="4294967295"/>
          </p:nvPr>
        </p:nvSpPr>
        <p:spPr>
          <a:xfrm>
            <a:off x="6485869" y="1109473"/>
            <a:ext cx="2379571" cy="1216999"/>
          </a:xfrm>
          <a:prstGeom prst="rect">
            <a:avLst/>
          </a:prstGeom>
          <a:noFill/>
          <a:ln>
            <a:noFill/>
          </a:ln>
        </p:spPr>
        <p:txBody>
          <a:bodyPr spcFirstLastPara="1" wrap="square" lIns="0" tIns="0" rIns="0" bIns="0" anchor="t" anchorCtr="0">
            <a:noAutofit/>
          </a:bodyPr>
          <a:lstStyle/>
          <a:p>
            <a:r>
              <a:rPr lang="fr-FR" dirty="0">
                <a:solidFill>
                  <a:schemeClr val="tx1"/>
                </a:solidFill>
                <a:latin typeface="Oswald" panose="020B0604020202020204" charset="0"/>
              </a:rPr>
              <a:t>un schéma de bout en</a:t>
            </a:r>
          </a:p>
          <a:p>
            <a:r>
              <a:rPr lang="fr-FR" dirty="0">
                <a:solidFill>
                  <a:schemeClr val="tx1"/>
                </a:solidFill>
                <a:latin typeface="Oswald" panose="020B0604020202020204" charset="0"/>
              </a:rPr>
              <a:t>bout robuste pour détecter et classer automatiquement l’arythmie à partir</a:t>
            </a:r>
          </a:p>
          <a:p>
            <a:r>
              <a:rPr lang="fr-FR" dirty="0">
                <a:solidFill>
                  <a:schemeClr val="tx1"/>
                </a:solidFill>
                <a:latin typeface="Oswald" panose="020B0604020202020204" charset="0"/>
              </a:rPr>
              <a:t>du signal ECG </a:t>
            </a:r>
            <a:r>
              <a:rPr lang="fr-FR" dirty="0" err="1">
                <a:solidFill>
                  <a:schemeClr val="tx1"/>
                </a:solidFill>
                <a:latin typeface="Oswald" panose="020B0604020202020204" charset="0"/>
              </a:rPr>
              <a:t>débruité</a:t>
            </a:r>
            <a:r>
              <a:rPr lang="fr-FR" dirty="0">
                <a:solidFill>
                  <a:schemeClr val="tx1"/>
                </a:solidFill>
                <a:latin typeface="Oswald" panose="020B0604020202020204" charset="0"/>
              </a:rPr>
              <a:t>,</a:t>
            </a:r>
            <a:endParaRPr lang="fr-FR" dirty="0">
              <a:solidFill>
                <a:schemeClr val="accent1"/>
              </a:solidFill>
              <a:latin typeface="Oswald" panose="020B0604020202020204" charset="0"/>
            </a:endParaRPr>
          </a:p>
        </p:txBody>
      </p:sp>
      <p:sp>
        <p:nvSpPr>
          <p:cNvPr id="2167" name="Google Shape;2167;p42"/>
          <p:cNvSpPr txBox="1">
            <a:spLocks noGrp="1"/>
          </p:cNvSpPr>
          <p:nvPr>
            <p:ph type="title" idx="4294967295"/>
          </p:nvPr>
        </p:nvSpPr>
        <p:spPr>
          <a:xfrm>
            <a:off x="3433602" y="768019"/>
            <a:ext cx="2378640" cy="320700"/>
          </a:xfrm>
          <a:prstGeom prst="rect">
            <a:avLst/>
          </a:prstGeom>
          <a:ln>
            <a:noFill/>
          </a:ln>
        </p:spPr>
        <p:txBody>
          <a:bodyPr spcFirstLastPara="1" wrap="square" lIns="0" tIns="0" rIns="0" bIns="0" anchor="t" anchorCtr="0">
            <a:noAutofit/>
          </a:bodyPr>
          <a:lstStyle/>
          <a:p>
            <a:pPr lvl="0" algn="ctr"/>
            <a:r>
              <a:rPr lang="fr-FR" sz="2200" dirty="0">
                <a:solidFill>
                  <a:schemeClr val="accent1"/>
                </a:solidFill>
              </a:rPr>
              <a:t>X. Xu et H. Liu(2020)</a:t>
            </a:r>
            <a:endParaRPr sz="2200" dirty="0">
              <a:solidFill>
                <a:schemeClr val="accent1"/>
              </a:solidFill>
            </a:endParaRPr>
          </a:p>
        </p:txBody>
      </p:sp>
      <p:sp>
        <p:nvSpPr>
          <p:cNvPr id="2168" name="Google Shape;2168;p42"/>
          <p:cNvSpPr txBox="1">
            <a:spLocks noGrp="1"/>
          </p:cNvSpPr>
          <p:nvPr>
            <p:ph type="subTitle" idx="4294967295"/>
          </p:nvPr>
        </p:nvSpPr>
        <p:spPr>
          <a:xfrm>
            <a:off x="3545020" y="2870344"/>
            <a:ext cx="2321056" cy="1083091"/>
          </a:xfrm>
          <a:prstGeom prst="rect">
            <a:avLst/>
          </a:prstGeom>
          <a:noFill/>
          <a:ln>
            <a:noFill/>
          </a:ln>
        </p:spPr>
        <p:txBody>
          <a:bodyPr spcFirstLastPara="1" wrap="square" lIns="0" tIns="0" rIns="0" bIns="0" anchor="t" anchorCtr="0">
            <a:noAutofit/>
          </a:bodyPr>
          <a:lstStyle/>
          <a:p>
            <a:r>
              <a:rPr lang="fr-FR" dirty="0">
                <a:solidFill>
                  <a:schemeClr val="tx1"/>
                </a:solidFill>
                <a:latin typeface="Oswald" panose="020B0604020202020204" charset="0"/>
              </a:rPr>
              <a:t>proposent une méthode de </a:t>
            </a:r>
            <a:r>
              <a:rPr lang="fr-FR" dirty="0" err="1">
                <a:solidFill>
                  <a:schemeClr val="tx1"/>
                </a:solidFill>
                <a:latin typeface="Oswald" panose="020B0604020202020204" charset="0"/>
              </a:rPr>
              <a:t>clas</a:t>
            </a:r>
            <a:r>
              <a:rPr lang="fr-FR" dirty="0">
                <a:solidFill>
                  <a:schemeClr val="tx1"/>
                </a:solidFill>
                <a:latin typeface="Oswald" panose="020B0604020202020204" charset="0"/>
              </a:rPr>
              <a:t>-</a:t>
            </a:r>
          </a:p>
          <a:p>
            <a:r>
              <a:rPr lang="fr-FR" dirty="0" err="1">
                <a:solidFill>
                  <a:schemeClr val="tx1"/>
                </a:solidFill>
                <a:latin typeface="Oswald" panose="020B0604020202020204" charset="0"/>
              </a:rPr>
              <a:t>sification</a:t>
            </a:r>
            <a:r>
              <a:rPr lang="fr-FR" dirty="0">
                <a:solidFill>
                  <a:schemeClr val="tx1"/>
                </a:solidFill>
                <a:latin typeface="Oswald" panose="020B0604020202020204" charset="0"/>
              </a:rPr>
              <a:t> des battements cardiaques ECG basée sur CNN</a:t>
            </a:r>
          </a:p>
        </p:txBody>
      </p:sp>
      <p:sp>
        <p:nvSpPr>
          <p:cNvPr id="30" name="Google Shape;2167;p42"/>
          <p:cNvSpPr txBox="1">
            <a:spLocks/>
          </p:cNvSpPr>
          <p:nvPr/>
        </p:nvSpPr>
        <p:spPr>
          <a:xfrm>
            <a:off x="313867" y="4511177"/>
            <a:ext cx="2378640" cy="320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200" dirty="0" err="1">
                <a:solidFill>
                  <a:schemeClr val="accent1"/>
                </a:solidFill>
              </a:rPr>
              <a:t>Atia</a:t>
            </a:r>
            <a:r>
              <a:rPr lang="fr-FR" sz="2200" dirty="0">
                <a:solidFill>
                  <a:schemeClr val="accent1"/>
                </a:solidFill>
              </a:rPr>
              <a:t>  2019</a:t>
            </a:r>
          </a:p>
        </p:txBody>
      </p:sp>
      <p:sp>
        <p:nvSpPr>
          <p:cNvPr id="33" name="TextBox 32"/>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23</a:t>
            </a:r>
          </a:p>
        </p:txBody>
      </p:sp>
      <p:sp>
        <p:nvSpPr>
          <p:cNvPr id="35" name="Google Shape;7895;p64">
            <a:extLst>
              <a:ext uri="{FF2B5EF4-FFF2-40B4-BE49-F238E27FC236}">
                <a16:creationId xmlns:a16="http://schemas.microsoft.com/office/drawing/2014/main" id="{D11EF48D-687D-4BC0-91E2-1C494CD3D390}"/>
              </a:ext>
            </a:extLst>
          </p:cNvPr>
          <p:cNvSpPr/>
          <p:nvPr/>
        </p:nvSpPr>
        <p:spPr>
          <a:xfrm>
            <a:off x="128489" y="185166"/>
            <a:ext cx="370756" cy="461665"/>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tx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2156468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5937391" y="1936891"/>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957252" y="340384"/>
            <a:ext cx="646499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TRAITEMENT DE </a:t>
            </a:r>
            <a:r>
              <a:rPr lang="en" dirty="0">
                <a:solidFill>
                  <a:srgbClr val="8ACAE1"/>
                </a:solidFill>
              </a:rPr>
              <a:t>L’INFORMATION</a:t>
            </a:r>
            <a:endParaRPr dirty="0">
              <a:solidFill>
                <a:srgbClr val="8ACAE1"/>
              </a:solidFill>
            </a:endParaRPr>
          </a:p>
        </p:txBody>
      </p:sp>
      <p:grpSp>
        <p:nvGrpSpPr>
          <p:cNvPr id="14" name="Google Shape;404;p36"/>
          <p:cNvGrpSpPr/>
          <p:nvPr/>
        </p:nvGrpSpPr>
        <p:grpSpPr>
          <a:xfrm>
            <a:off x="961491" y="324223"/>
            <a:ext cx="645698" cy="587217"/>
            <a:chOff x="720000" y="3089050"/>
            <a:chExt cx="1600800" cy="1600800"/>
          </a:xfrm>
        </p:grpSpPr>
        <p:sp>
          <p:nvSpPr>
            <p:cNvPr id="1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1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1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511;p50"/>
          <p:cNvGrpSpPr/>
          <p:nvPr/>
        </p:nvGrpSpPr>
        <p:grpSpPr>
          <a:xfrm>
            <a:off x="1954335" y="902497"/>
            <a:ext cx="461355" cy="451510"/>
            <a:chOff x="3156302" y="2133203"/>
            <a:chExt cx="384896" cy="368100"/>
          </a:xfrm>
        </p:grpSpPr>
        <p:sp>
          <p:nvSpPr>
            <p:cNvPr id="22" name="Google Shape;2512;p50"/>
            <p:cNvSpPr/>
            <p:nvPr/>
          </p:nvSpPr>
          <p:spPr>
            <a:xfrm>
              <a:off x="3316111" y="2284648"/>
              <a:ext cx="65321" cy="65250"/>
            </a:xfrm>
            <a:custGeom>
              <a:avLst/>
              <a:gdLst/>
              <a:ahLst/>
              <a:cxnLst/>
              <a:rect l="l" t="t" r="r" b="b"/>
              <a:pathLst>
                <a:path w="1859" h="1857" extrusionOk="0">
                  <a:moveTo>
                    <a:pt x="1257" y="628"/>
                  </a:moveTo>
                  <a:lnTo>
                    <a:pt x="1257" y="1255"/>
                  </a:lnTo>
                  <a:lnTo>
                    <a:pt x="630" y="1255"/>
                  </a:lnTo>
                  <a:lnTo>
                    <a:pt x="630" y="628"/>
                  </a:lnTo>
                  <a:close/>
                  <a:moveTo>
                    <a:pt x="1" y="0"/>
                  </a:moveTo>
                  <a:lnTo>
                    <a:pt x="1" y="1856"/>
                  </a:lnTo>
                  <a:lnTo>
                    <a:pt x="1858" y="1856"/>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13;p50"/>
            <p:cNvSpPr/>
            <p:nvPr/>
          </p:nvSpPr>
          <p:spPr>
            <a:xfrm>
              <a:off x="3156302" y="2133203"/>
              <a:ext cx="384896" cy="368100"/>
            </a:xfrm>
            <a:custGeom>
              <a:avLst/>
              <a:gdLst/>
              <a:ahLst/>
              <a:cxnLst/>
              <a:rect l="l" t="t" r="r" b="b"/>
              <a:pathLst>
                <a:path w="10954" h="10476" extrusionOk="0">
                  <a:moveTo>
                    <a:pt x="7034" y="3709"/>
                  </a:moveTo>
                  <a:lnTo>
                    <a:pt x="7034" y="4310"/>
                  </a:lnTo>
                  <a:lnTo>
                    <a:pt x="7532" y="4310"/>
                  </a:lnTo>
                  <a:lnTo>
                    <a:pt x="8067" y="3775"/>
                  </a:lnTo>
                  <a:lnTo>
                    <a:pt x="8512" y="4218"/>
                  </a:lnTo>
                  <a:lnTo>
                    <a:pt x="7792" y="4938"/>
                  </a:lnTo>
                  <a:lnTo>
                    <a:pt x="7034" y="4938"/>
                  </a:lnTo>
                  <a:lnTo>
                    <a:pt x="7034" y="5539"/>
                  </a:lnTo>
                  <a:lnTo>
                    <a:pt x="7792" y="5539"/>
                  </a:lnTo>
                  <a:lnTo>
                    <a:pt x="8512" y="6258"/>
                  </a:lnTo>
                  <a:lnTo>
                    <a:pt x="8067" y="6703"/>
                  </a:lnTo>
                  <a:lnTo>
                    <a:pt x="7532" y="6168"/>
                  </a:lnTo>
                  <a:lnTo>
                    <a:pt x="7034" y="6168"/>
                  </a:lnTo>
                  <a:lnTo>
                    <a:pt x="7034" y="6795"/>
                  </a:lnTo>
                  <a:lnTo>
                    <a:pt x="3948" y="6795"/>
                  </a:lnTo>
                  <a:lnTo>
                    <a:pt x="3948" y="6168"/>
                  </a:lnTo>
                  <a:lnTo>
                    <a:pt x="3451" y="6168"/>
                  </a:lnTo>
                  <a:lnTo>
                    <a:pt x="2914" y="6703"/>
                  </a:lnTo>
                  <a:lnTo>
                    <a:pt x="2471" y="6258"/>
                  </a:lnTo>
                  <a:lnTo>
                    <a:pt x="3191" y="5539"/>
                  </a:lnTo>
                  <a:lnTo>
                    <a:pt x="3948" y="5539"/>
                  </a:lnTo>
                  <a:lnTo>
                    <a:pt x="3948" y="4938"/>
                  </a:lnTo>
                  <a:lnTo>
                    <a:pt x="3224" y="4938"/>
                  </a:lnTo>
                  <a:lnTo>
                    <a:pt x="2535" y="4249"/>
                  </a:lnTo>
                  <a:lnTo>
                    <a:pt x="2959" y="3825"/>
                  </a:lnTo>
                  <a:lnTo>
                    <a:pt x="3472" y="4337"/>
                  </a:lnTo>
                  <a:lnTo>
                    <a:pt x="3948" y="4337"/>
                  </a:lnTo>
                  <a:lnTo>
                    <a:pt x="3948" y="3709"/>
                  </a:lnTo>
                  <a:close/>
                  <a:moveTo>
                    <a:pt x="4551" y="0"/>
                  </a:moveTo>
                  <a:cubicBezTo>
                    <a:pt x="4345" y="0"/>
                    <a:pt x="4149" y="96"/>
                    <a:pt x="4034" y="267"/>
                  </a:cubicBezTo>
                  <a:cubicBezTo>
                    <a:pt x="3969" y="365"/>
                    <a:pt x="3930" y="484"/>
                    <a:pt x="3930" y="610"/>
                  </a:cubicBezTo>
                  <a:cubicBezTo>
                    <a:pt x="3930" y="951"/>
                    <a:pt x="4208" y="1227"/>
                    <a:pt x="4549" y="1227"/>
                  </a:cubicBezTo>
                  <a:lnTo>
                    <a:pt x="4549" y="1852"/>
                  </a:lnTo>
                  <a:cubicBezTo>
                    <a:pt x="3869" y="1852"/>
                    <a:pt x="3316" y="1302"/>
                    <a:pt x="3311" y="624"/>
                  </a:cubicBezTo>
                  <a:cubicBezTo>
                    <a:pt x="2410" y="624"/>
                    <a:pt x="1695" y="1394"/>
                    <a:pt x="1769" y="2294"/>
                  </a:cubicBezTo>
                  <a:cubicBezTo>
                    <a:pt x="1101" y="2582"/>
                    <a:pt x="728" y="3291"/>
                    <a:pt x="864" y="3998"/>
                  </a:cubicBezTo>
                  <a:cubicBezTo>
                    <a:pt x="1" y="4609"/>
                    <a:pt x="2" y="5895"/>
                    <a:pt x="864" y="6507"/>
                  </a:cubicBezTo>
                  <a:cubicBezTo>
                    <a:pt x="728" y="7219"/>
                    <a:pt x="1106" y="7924"/>
                    <a:pt x="1769" y="8211"/>
                  </a:cubicBezTo>
                  <a:cubicBezTo>
                    <a:pt x="1695" y="9111"/>
                    <a:pt x="2410" y="9880"/>
                    <a:pt x="3311" y="9880"/>
                  </a:cubicBezTo>
                  <a:cubicBezTo>
                    <a:pt x="3316" y="9203"/>
                    <a:pt x="3869" y="8653"/>
                    <a:pt x="4549" y="8653"/>
                  </a:cubicBezTo>
                  <a:lnTo>
                    <a:pt x="4549" y="9249"/>
                  </a:lnTo>
                  <a:cubicBezTo>
                    <a:pt x="4208" y="9249"/>
                    <a:pt x="3930" y="9526"/>
                    <a:pt x="3930" y="9866"/>
                  </a:cubicBezTo>
                  <a:cubicBezTo>
                    <a:pt x="3930" y="10003"/>
                    <a:pt x="3976" y="10129"/>
                    <a:pt x="4052" y="10232"/>
                  </a:cubicBezTo>
                  <a:cubicBezTo>
                    <a:pt x="4168" y="10390"/>
                    <a:pt x="4358" y="10476"/>
                    <a:pt x="4554" y="10476"/>
                  </a:cubicBezTo>
                  <a:cubicBezTo>
                    <a:pt x="4556" y="10476"/>
                    <a:pt x="4557" y="10476"/>
                    <a:pt x="4559" y="10476"/>
                  </a:cubicBezTo>
                  <a:cubicBezTo>
                    <a:pt x="4915" y="10474"/>
                    <a:pt x="5245" y="10324"/>
                    <a:pt x="5478" y="10056"/>
                  </a:cubicBezTo>
                  <a:cubicBezTo>
                    <a:pt x="5712" y="10317"/>
                    <a:pt x="6045" y="10471"/>
                    <a:pt x="6393" y="10476"/>
                  </a:cubicBezTo>
                  <a:cubicBezTo>
                    <a:pt x="6396" y="10476"/>
                    <a:pt x="6399" y="10476"/>
                    <a:pt x="6402" y="10476"/>
                  </a:cubicBezTo>
                  <a:cubicBezTo>
                    <a:pt x="6608" y="10476"/>
                    <a:pt x="6805" y="10380"/>
                    <a:pt x="6921" y="10208"/>
                  </a:cubicBezTo>
                  <a:cubicBezTo>
                    <a:pt x="6986" y="10110"/>
                    <a:pt x="7025" y="9993"/>
                    <a:pt x="7025" y="9866"/>
                  </a:cubicBezTo>
                  <a:cubicBezTo>
                    <a:pt x="7025" y="9526"/>
                    <a:pt x="6747" y="9249"/>
                    <a:pt x="6406" y="9249"/>
                  </a:cubicBezTo>
                  <a:lnTo>
                    <a:pt x="6406" y="8626"/>
                  </a:lnTo>
                  <a:cubicBezTo>
                    <a:pt x="7086" y="8626"/>
                    <a:pt x="7639" y="9175"/>
                    <a:pt x="7643" y="9853"/>
                  </a:cubicBezTo>
                  <a:cubicBezTo>
                    <a:pt x="8545" y="9853"/>
                    <a:pt x="9260" y="9082"/>
                    <a:pt x="9186" y="8183"/>
                  </a:cubicBezTo>
                  <a:cubicBezTo>
                    <a:pt x="9853" y="7894"/>
                    <a:pt x="10227" y="7185"/>
                    <a:pt x="10093" y="6480"/>
                  </a:cubicBezTo>
                  <a:cubicBezTo>
                    <a:pt x="10954" y="5867"/>
                    <a:pt x="10952" y="4581"/>
                    <a:pt x="10093" y="3970"/>
                  </a:cubicBezTo>
                  <a:cubicBezTo>
                    <a:pt x="10225" y="3272"/>
                    <a:pt x="9861" y="2558"/>
                    <a:pt x="9186" y="2267"/>
                  </a:cubicBezTo>
                  <a:cubicBezTo>
                    <a:pt x="9260" y="1367"/>
                    <a:pt x="8545" y="597"/>
                    <a:pt x="7643" y="597"/>
                  </a:cubicBezTo>
                  <a:cubicBezTo>
                    <a:pt x="7640" y="1273"/>
                    <a:pt x="7086" y="1824"/>
                    <a:pt x="6406" y="1824"/>
                  </a:cubicBezTo>
                  <a:lnTo>
                    <a:pt x="6405" y="1227"/>
                  </a:lnTo>
                  <a:cubicBezTo>
                    <a:pt x="6747" y="1227"/>
                    <a:pt x="7025" y="951"/>
                    <a:pt x="7025" y="610"/>
                  </a:cubicBezTo>
                  <a:cubicBezTo>
                    <a:pt x="7025" y="473"/>
                    <a:pt x="6979" y="347"/>
                    <a:pt x="6903" y="244"/>
                  </a:cubicBezTo>
                  <a:cubicBezTo>
                    <a:pt x="6785" y="87"/>
                    <a:pt x="6595" y="0"/>
                    <a:pt x="6398" y="0"/>
                  </a:cubicBezTo>
                  <a:cubicBezTo>
                    <a:pt x="6396" y="0"/>
                    <a:pt x="6394" y="0"/>
                    <a:pt x="6393" y="0"/>
                  </a:cubicBezTo>
                  <a:cubicBezTo>
                    <a:pt x="6040" y="3"/>
                    <a:pt x="5710" y="158"/>
                    <a:pt x="5478" y="426"/>
                  </a:cubicBezTo>
                  <a:cubicBezTo>
                    <a:pt x="5245" y="165"/>
                    <a:pt x="4912" y="6"/>
                    <a:pt x="4565" y="0"/>
                  </a:cubicBezTo>
                  <a:cubicBezTo>
                    <a:pt x="4560" y="0"/>
                    <a:pt x="4556" y="0"/>
                    <a:pt x="4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p:cNvSpPr txBox="1"/>
          <p:nvPr/>
        </p:nvSpPr>
        <p:spPr>
          <a:xfrm>
            <a:off x="2415549" y="885245"/>
            <a:ext cx="2452665" cy="461665"/>
          </a:xfrm>
          <a:prstGeom prst="rect">
            <a:avLst/>
          </a:prstGeom>
          <a:noFill/>
        </p:spPr>
        <p:txBody>
          <a:bodyPr wrap="square" rtlCol="0">
            <a:spAutoFit/>
          </a:bodyPr>
          <a:lstStyle/>
          <a:p>
            <a:r>
              <a:rPr lang="fr-FR" sz="2000" dirty="0">
                <a:solidFill>
                  <a:schemeClr val="tx1"/>
                </a:solidFill>
                <a:latin typeface="Oswald" panose="020B0604020202020204" charset="0"/>
              </a:rPr>
              <a:t>Source</a:t>
            </a:r>
            <a:r>
              <a:rPr lang="fr-FR" sz="2400" dirty="0">
                <a:solidFill>
                  <a:schemeClr val="tx1"/>
                </a:solidFill>
                <a:latin typeface="Oswald" panose="020B0604020202020204" charset="0"/>
              </a:rPr>
              <a:t> de données:  </a:t>
            </a:r>
          </a:p>
        </p:txBody>
      </p:sp>
      <p:grpSp>
        <p:nvGrpSpPr>
          <p:cNvPr id="34" name="Google Shape;2886;p57"/>
          <p:cNvGrpSpPr/>
          <p:nvPr/>
        </p:nvGrpSpPr>
        <p:grpSpPr>
          <a:xfrm>
            <a:off x="2052683" y="2298914"/>
            <a:ext cx="288495" cy="199919"/>
            <a:chOff x="4923925" y="1877500"/>
            <a:chExt cx="59525" cy="36975"/>
          </a:xfrm>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2886;p57"/>
          <p:cNvGrpSpPr/>
          <p:nvPr/>
        </p:nvGrpSpPr>
        <p:grpSpPr>
          <a:xfrm>
            <a:off x="1931258" y="3048833"/>
            <a:ext cx="288495" cy="199919"/>
            <a:chOff x="4923925" y="1877500"/>
            <a:chExt cx="59525" cy="36975"/>
          </a:xfrm>
        </p:grpSpPr>
        <p:sp>
          <p:nvSpPr>
            <p:cNvPr id="44"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2427889" y="2244984"/>
            <a:ext cx="1868214" cy="307777"/>
          </a:xfrm>
          <a:prstGeom prst="rect">
            <a:avLst/>
          </a:prstGeom>
          <a:noFill/>
        </p:spPr>
        <p:txBody>
          <a:bodyPr wrap="square" rtlCol="0">
            <a:spAutoFit/>
          </a:bodyPr>
          <a:lstStyle/>
          <a:p>
            <a:r>
              <a:rPr lang="fr-FR" dirty="0">
                <a:solidFill>
                  <a:schemeClr val="tx1"/>
                </a:solidFill>
                <a:latin typeface="Oswald" panose="020B0604020202020204" charset="0"/>
              </a:rPr>
              <a:t>MIT-BIH </a:t>
            </a:r>
            <a:r>
              <a:rPr lang="fr-FR" dirty="0" err="1">
                <a:solidFill>
                  <a:schemeClr val="tx1"/>
                </a:solidFill>
                <a:latin typeface="Oswald" panose="020B0604020202020204" charset="0"/>
              </a:rPr>
              <a:t>Physionet</a:t>
            </a:r>
            <a:endParaRPr lang="fr-FR" dirty="0">
              <a:solidFill>
                <a:schemeClr val="tx1"/>
              </a:solidFill>
              <a:latin typeface="Oswald" panose="020B0604020202020204" charset="0"/>
            </a:endParaRPr>
          </a:p>
        </p:txBody>
      </p:sp>
      <p:sp>
        <p:nvSpPr>
          <p:cNvPr id="47" name="TextBox 46"/>
          <p:cNvSpPr txBox="1"/>
          <p:nvPr/>
        </p:nvSpPr>
        <p:spPr>
          <a:xfrm>
            <a:off x="2228356" y="3008880"/>
            <a:ext cx="1868214" cy="307777"/>
          </a:xfrm>
          <a:prstGeom prst="rect">
            <a:avLst/>
          </a:prstGeom>
          <a:noFill/>
        </p:spPr>
        <p:txBody>
          <a:bodyPr wrap="square" rtlCol="0">
            <a:spAutoFit/>
          </a:bodyPr>
          <a:lstStyle/>
          <a:p>
            <a:r>
              <a:rPr lang="fr-FR" dirty="0">
                <a:solidFill>
                  <a:schemeClr val="tx1"/>
                </a:solidFill>
                <a:latin typeface="Oswald" panose="020B0604020202020204" charset="0"/>
              </a:rPr>
              <a:t>ECG-ID </a:t>
            </a:r>
            <a:r>
              <a:rPr lang="fr-FR" dirty="0" err="1">
                <a:solidFill>
                  <a:schemeClr val="tx1"/>
                </a:solidFill>
                <a:latin typeface="Oswald" panose="020B0604020202020204" charset="0"/>
              </a:rPr>
              <a:t>Physionet</a:t>
            </a:r>
            <a:endParaRPr lang="fr-FR" dirty="0">
              <a:solidFill>
                <a:schemeClr val="tx1"/>
              </a:solidFill>
              <a:latin typeface="Oswald" panose="020B0604020202020204" charset="0"/>
            </a:endParaRPr>
          </a:p>
        </p:txBody>
      </p:sp>
      <p:sp>
        <p:nvSpPr>
          <p:cNvPr id="29" name="TextBox 28"/>
          <p:cNvSpPr txBox="1"/>
          <p:nvPr/>
        </p:nvSpPr>
        <p:spPr>
          <a:xfrm>
            <a:off x="1935546" y="1457945"/>
            <a:ext cx="5865335" cy="461665"/>
          </a:xfrm>
          <a:prstGeom prst="rect">
            <a:avLst/>
          </a:prstGeom>
          <a:noFill/>
        </p:spPr>
        <p:txBody>
          <a:bodyPr wrap="square" rtlCol="0">
            <a:spAutoFit/>
          </a:bodyPr>
          <a:lstStyle/>
          <a:p>
            <a:r>
              <a:rPr lang="fr-FR" sz="1200" dirty="0">
                <a:solidFill>
                  <a:schemeClr val="tx1"/>
                </a:solidFill>
                <a:latin typeface="Oswald" panose="020B0604020202020204" charset="0"/>
              </a:rPr>
              <a:t>Pour évaluer les performances dans les conditions réalistes avec un nombre pertinent d’utilisateurs et un temps de record optimale avec continuité </a:t>
            </a:r>
          </a:p>
        </p:txBody>
      </p:sp>
      <p:sp>
        <p:nvSpPr>
          <p:cNvPr id="32" name="TextBox 31"/>
          <p:cNvSpPr txBox="1"/>
          <p:nvPr/>
        </p:nvSpPr>
        <p:spPr>
          <a:xfrm>
            <a:off x="2498330" y="2511532"/>
            <a:ext cx="5865335" cy="646331"/>
          </a:xfrm>
          <a:prstGeom prst="rect">
            <a:avLst/>
          </a:prstGeom>
          <a:noFill/>
        </p:spPr>
        <p:txBody>
          <a:bodyPr wrap="square" rtlCol="0">
            <a:spAutoFit/>
          </a:bodyPr>
          <a:lstStyle/>
          <a:p>
            <a:r>
              <a:rPr lang="fr-FR" sz="1200" dirty="0">
                <a:solidFill>
                  <a:schemeClr val="tx1"/>
                </a:solidFill>
                <a:latin typeface="Oswald" panose="020B0604020202020204" charset="0"/>
              </a:rPr>
              <a:t>Axé sur la détection d’arythmie (47 personnes)</a:t>
            </a:r>
          </a:p>
          <a:p>
            <a:r>
              <a:rPr lang="fr-FR" sz="1200" dirty="0">
                <a:solidFill>
                  <a:schemeClr val="tx1"/>
                </a:solidFill>
                <a:latin typeface="Oswald" panose="020B0604020202020204" charset="0"/>
              </a:rPr>
              <a:t>Évaluer l’exactitude de l’authentification biométrique </a:t>
            </a:r>
          </a:p>
          <a:p>
            <a:endParaRPr lang="fr-FR" sz="1200" dirty="0">
              <a:solidFill>
                <a:schemeClr val="tx1"/>
              </a:solidFill>
              <a:latin typeface="Oswald" panose="020B0604020202020204" charset="0"/>
            </a:endParaRPr>
          </a:p>
        </p:txBody>
      </p:sp>
      <p:sp>
        <p:nvSpPr>
          <p:cNvPr id="33" name="TextBox 32"/>
          <p:cNvSpPr txBox="1"/>
          <p:nvPr/>
        </p:nvSpPr>
        <p:spPr>
          <a:xfrm>
            <a:off x="2479401" y="3231759"/>
            <a:ext cx="5865335" cy="646331"/>
          </a:xfrm>
          <a:prstGeom prst="rect">
            <a:avLst/>
          </a:prstGeom>
          <a:noFill/>
        </p:spPr>
        <p:txBody>
          <a:bodyPr wrap="square" rtlCol="0">
            <a:spAutoFit/>
          </a:bodyPr>
          <a:lstStyle/>
          <a:p>
            <a:r>
              <a:rPr lang="fr-FR" sz="1200" dirty="0">
                <a:solidFill>
                  <a:schemeClr val="tx1"/>
                </a:solidFill>
                <a:latin typeface="Oswald" panose="020B0604020202020204" charset="0"/>
              </a:rPr>
              <a:t> étudier l’authentification basée sur l’ECG</a:t>
            </a:r>
          </a:p>
          <a:p>
            <a:r>
              <a:rPr lang="fr-FR" sz="1200" dirty="0">
                <a:solidFill>
                  <a:schemeClr val="tx1"/>
                </a:solidFill>
                <a:latin typeface="Oswald" panose="020B0604020202020204" charset="0"/>
              </a:rPr>
              <a:t> 90 personnes avaient leurs signaux ECG qu’on a </a:t>
            </a:r>
            <a:r>
              <a:rPr lang="fr-FR" sz="1200" dirty="0" err="1">
                <a:solidFill>
                  <a:schemeClr val="tx1"/>
                </a:solidFill>
                <a:latin typeface="Oswald" panose="020B0604020202020204" charset="0"/>
              </a:rPr>
              <a:t>enre</a:t>
            </a:r>
            <a:r>
              <a:rPr lang="fr-FR" sz="1200" dirty="0">
                <a:solidFill>
                  <a:schemeClr val="tx1"/>
                </a:solidFill>
                <a:latin typeface="Oswald" panose="020B0604020202020204" charset="0"/>
              </a:rPr>
              <a:t>-</a:t>
            </a:r>
          </a:p>
          <a:p>
            <a:r>
              <a:rPr lang="fr-FR" sz="1200" dirty="0" err="1">
                <a:solidFill>
                  <a:schemeClr val="tx1"/>
                </a:solidFill>
                <a:latin typeface="Oswald" panose="020B0604020202020204" charset="0"/>
              </a:rPr>
              <a:t>gistrés</a:t>
            </a:r>
            <a:r>
              <a:rPr lang="fr-FR" sz="1200" dirty="0">
                <a:solidFill>
                  <a:schemeClr val="tx1"/>
                </a:solidFill>
                <a:latin typeface="Oswald" panose="020B0604020202020204" charset="0"/>
              </a:rPr>
              <a:t> pendant 20 secondes</a:t>
            </a:r>
          </a:p>
        </p:txBody>
      </p:sp>
      <p:sp>
        <p:nvSpPr>
          <p:cNvPr id="37" name="TextBox 36"/>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4" name="TextBox 3"/>
          <p:cNvSpPr txBox="1"/>
          <p:nvPr/>
        </p:nvSpPr>
        <p:spPr>
          <a:xfrm>
            <a:off x="1415305" y="209048"/>
            <a:ext cx="2295010" cy="461665"/>
          </a:xfrm>
          <a:prstGeom prst="rect">
            <a:avLst/>
          </a:prstGeom>
          <a:noFill/>
        </p:spPr>
        <p:txBody>
          <a:bodyPr wrap="square" rtlCol="0">
            <a:spAutoFit/>
          </a:bodyPr>
          <a:lstStyle/>
          <a:p>
            <a:r>
              <a:rPr lang="fr-FR" sz="2400" dirty="0">
                <a:solidFill>
                  <a:schemeClr val="tx1"/>
                </a:solidFill>
                <a:latin typeface="Oswald" panose="020B0604020202020204" charset="0"/>
              </a:rPr>
              <a:t>Segmentation ECG</a:t>
            </a:r>
          </a:p>
        </p:txBody>
      </p:sp>
      <p:grpSp>
        <p:nvGrpSpPr>
          <p:cNvPr id="26" name="Google Shape;2546;p50"/>
          <p:cNvGrpSpPr/>
          <p:nvPr/>
        </p:nvGrpSpPr>
        <p:grpSpPr>
          <a:xfrm>
            <a:off x="672212" y="224265"/>
            <a:ext cx="562842" cy="547230"/>
            <a:chOff x="720246" y="2726194"/>
            <a:chExt cx="368174" cy="359039"/>
          </a:xfrm>
        </p:grpSpPr>
        <p:sp>
          <p:nvSpPr>
            <p:cNvPr id="27" name="Google Shape;2547;p50"/>
            <p:cNvSpPr/>
            <p:nvPr/>
          </p:nvSpPr>
          <p:spPr>
            <a:xfrm>
              <a:off x="914771" y="2976096"/>
              <a:ext cx="88757" cy="109137"/>
            </a:xfrm>
            <a:custGeom>
              <a:avLst/>
              <a:gdLst/>
              <a:ahLst/>
              <a:cxnLst/>
              <a:rect l="l" t="t" r="r" b="b"/>
              <a:pathLst>
                <a:path w="2526" h="3106" extrusionOk="0">
                  <a:moveTo>
                    <a:pt x="0" y="0"/>
                  </a:moveTo>
                  <a:lnTo>
                    <a:pt x="0" y="3105"/>
                  </a:lnTo>
                  <a:lnTo>
                    <a:pt x="2525" y="1130"/>
                  </a:lnTo>
                  <a:lnTo>
                    <a:pt x="1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8;p50"/>
            <p:cNvSpPr/>
            <p:nvPr/>
          </p:nvSpPr>
          <p:spPr>
            <a:xfrm>
              <a:off x="914771" y="2921421"/>
              <a:ext cx="167817" cy="80781"/>
            </a:xfrm>
            <a:custGeom>
              <a:avLst/>
              <a:gdLst/>
              <a:ahLst/>
              <a:cxnLst/>
              <a:rect l="l" t="t" r="r" b="b"/>
              <a:pathLst>
                <a:path w="4776" h="2299" extrusionOk="0">
                  <a:moveTo>
                    <a:pt x="0" y="1"/>
                  </a:moveTo>
                  <a:lnTo>
                    <a:pt x="0" y="928"/>
                  </a:lnTo>
                  <a:lnTo>
                    <a:pt x="1678" y="928"/>
                  </a:lnTo>
                  <a:lnTo>
                    <a:pt x="3024" y="2298"/>
                  </a:lnTo>
                  <a:lnTo>
                    <a:pt x="4775" y="928"/>
                  </a:lnTo>
                  <a:lnTo>
                    <a:pt x="2658" y="928"/>
                  </a:lnTo>
                  <a:lnTo>
                    <a:pt x="1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9;p50"/>
            <p:cNvSpPr/>
            <p:nvPr/>
          </p:nvSpPr>
          <p:spPr>
            <a:xfrm>
              <a:off x="914771" y="2726651"/>
              <a:ext cx="173650" cy="97858"/>
            </a:xfrm>
            <a:custGeom>
              <a:avLst/>
              <a:gdLst/>
              <a:ahLst/>
              <a:cxnLst/>
              <a:rect l="l" t="t" r="r" b="b"/>
              <a:pathLst>
                <a:path w="4942" h="2785" extrusionOk="0">
                  <a:moveTo>
                    <a:pt x="247" y="1"/>
                  </a:moveTo>
                  <a:lnTo>
                    <a:pt x="0" y="465"/>
                  </a:lnTo>
                  <a:lnTo>
                    <a:pt x="0" y="1857"/>
                  </a:lnTo>
                  <a:lnTo>
                    <a:pt x="2604" y="1857"/>
                  </a:lnTo>
                  <a:lnTo>
                    <a:pt x="3532" y="2785"/>
                  </a:lnTo>
                  <a:lnTo>
                    <a:pt x="4942" y="2785"/>
                  </a:lnTo>
                  <a:lnTo>
                    <a:pt x="4942" y="2361"/>
                  </a:lnTo>
                  <a:lnTo>
                    <a:pt x="2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50;p50"/>
            <p:cNvSpPr/>
            <p:nvPr/>
          </p:nvSpPr>
          <p:spPr>
            <a:xfrm>
              <a:off x="720246" y="2726194"/>
              <a:ext cx="173439" cy="167500"/>
            </a:xfrm>
            <a:custGeom>
              <a:avLst/>
              <a:gdLst/>
              <a:ahLst/>
              <a:cxnLst/>
              <a:rect l="l" t="t" r="r" b="b"/>
              <a:pathLst>
                <a:path w="4936" h="4767" extrusionOk="0">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51;p50"/>
            <p:cNvSpPr/>
            <p:nvPr/>
          </p:nvSpPr>
          <p:spPr>
            <a:xfrm>
              <a:off x="735039" y="2869417"/>
              <a:ext cx="158646" cy="215428"/>
            </a:xfrm>
            <a:custGeom>
              <a:avLst/>
              <a:gdLst/>
              <a:ahLst/>
              <a:cxnLst/>
              <a:rect l="l" t="t" r="r" b="b"/>
              <a:pathLst>
                <a:path w="4515" h="6131" extrusionOk="0">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52;p50"/>
            <p:cNvSpPr/>
            <p:nvPr/>
          </p:nvSpPr>
          <p:spPr>
            <a:xfrm>
              <a:off x="914771" y="2812985"/>
              <a:ext cx="173650" cy="65250"/>
            </a:xfrm>
            <a:custGeom>
              <a:avLst/>
              <a:gdLst/>
              <a:ahLst/>
              <a:cxnLst/>
              <a:rect l="l" t="t" r="r" b="b"/>
              <a:pathLst>
                <a:path w="4942" h="1857" extrusionOk="0">
                  <a:moveTo>
                    <a:pt x="0" y="1"/>
                  </a:moveTo>
                  <a:lnTo>
                    <a:pt x="0" y="929"/>
                  </a:lnTo>
                  <a:lnTo>
                    <a:pt x="2290" y="929"/>
                  </a:lnTo>
                  <a:lnTo>
                    <a:pt x="3217" y="1857"/>
                  </a:lnTo>
                  <a:lnTo>
                    <a:pt x="4942" y="1857"/>
                  </a:lnTo>
                  <a:lnTo>
                    <a:pt x="4942" y="929"/>
                  </a:lnTo>
                  <a:lnTo>
                    <a:pt x="3270" y="929"/>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53;p50"/>
            <p:cNvSpPr/>
            <p:nvPr/>
          </p:nvSpPr>
          <p:spPr>
            <a:xfrm>
              <a:off x="914771" y="2867660"/>
              <a:ext cx="173650" cy="65285"/>
            </a:xfrm>
            <a:custGeom>
              <a:avLst/>
              <a:gdLst/>
              <a:ahLst/>
              <a:cxnLst/>
              <a:rect l="l" t="t" r="r" b="b"/>
              <a:pathLst>
                <a:path w="4942" h="1858" extrusionOk="0">
                  <a:moveTo>
                    <a:pt x="0" y="0"/>
                  </a:moveTo>
                  <a:lnTo>
                    <a:pt x="0" y="930"/>
                  </a:lnTo>
                  <a:lnTo>
                    <a:pt x="1981" y="930"/>
                  </a:lnTo>
                  <a:lnTo>
                    <a:pt x="2909" y="1858"/>
                  </a:lnTo>
                  <a:lnTo>
                    <a:pt x="4942" y="1858"/>
                  </a:lnTo>
                  <a:lnTo>
                    <a:pt x="4942" y="930"/>
                  </a:lnTo>
                  <a:lnTo>
                    <a:pt x="2961" y="930"/>
                  </a:lnTo>
                  <a:lnTo>
                    <a:pt x="2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886;p57"/>
          <p:cNvGrpSpPr/>
          <p:nvPr/>
        </p:nvGrpSpPr>
        <p:grpSpPr>
          <a:xfrm>
            <a:off x="1560472" y="969893"/>
            <a:ext cx="351871" cy="242381"/>
            <a:chOff x="4923925" y="1877500"/>
            <a:chExt cx="59525" cy="36975"/>
          </a:xfrm>
          <a:solidFill>
            <a:schemeClr val="tx1"/>
          </a:solidFill>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959661" y="921807"/>
            <a:ext cx="1868214" cy="338554"/>
          </a:xfrm>
          <a:prstGeom prst="rect">
            <a:avLst/>
          </a:prstGeom>
          <a:noFill/>
        </p:spPr>
        <p:txBody>
          <a:bodyPr wrap="square" rtlCol="0">
            <a:spAutoFit/>
          </a:bodyPr>
          <a:lstStyle/>
          <a:p>
            <a:r>
              <a:rPr lang="fr-FR" sz="1600" dirty="0">
                <a:solidFill>
                  <a:schemeClr val="tx1"/>
                </a:solidFill>
                <a:latin typeface="Oswald" panose="020B0604020202020204" charset="0"/>
              </a:rPr>
              <a:t>Aucun filtre appliqué</a:t>
            </a:r>
          </a:p>
        </p:txBody>
      </p:sp>
      <p:pic>
        <p:nvPicPr>
          <p:cNvPr id="3" name="Picture 2"/>
          <p:cNvPicPr>
            <a:picLocks noChangeAspect="1"/>
          </p:cNvPicPr>
          <p:nvPr/>
        </p:nvPicPr>
        <p:blipFill>
          <a:blip r:embed="rId3"/>
          <a:stretch>
            <a:fillRect/>
          </a:stretch>
        </p:blipFill>
        <p:spPr>
          <a:xfrm>
            <a:off x="5857481" y="447842"/>
            <a:ext cx="2552831" cy="1797142"/>
          </a:xfrm>
          <a:prstGeom prst="rect">
            <a:avLst/>
          </a:prstGeom>
        </p:spPr>
      </p:pic>
      <p:pic>
        <p:nvPicPr>
          <p:cNvPr id="7" name="Picture 6"/>
          <p:cNvPicPr>
            <a:picLocks noChangeAspect="1"/>
          </p:cNvPicPr>
          <p:nvPr/>
        </p:nvPicPr>
        <p:blipFill>
          <a:blip r:embed="rId4"/>
          <a:stretch>
            <a:fillRect/>
          </a:stretch>
        </p:blipFill>
        <p:spPr>
          <a:xfrm>
            <a:off x="5857482" y="2631920"/>
            <a:ext cx="2552830" cy="1821839"/>
          </a:xfrm>
          <a:prstGeom prst="rect">
            <a:avLst/>
          </a:prstGeom>
        </p:spPr>
      </p:pic>
      <p:grpSp>
        <p:nvGrpSpPr>
          <p:cNvPr id="42" name="Google Shape;2886;p57"/>
          <p:cNvGrpSpPr/>
          <p:nvPr/>
        </p:nvGrpSpPr>
        <p:grpSpPr>
          <a:xfrm>
            <a:off x="1565718" y="2263108"/>
            <a:ext cx="351871" cy="254139"/>
            <a:chOff x="4923925" y="1877500"/>
            <a:chExt cx="59525" cy="36975"/>
          </a:xfrm>
          <a:solidFill>
            <a:schemeClr val="tx1"/>
          </a:solidFill>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2012224" y="2097789"/>
            <a:ext cx="3280484" cy="584775"/>
          </a:xfrm>
          <a:prstGeom prst="rect">
            <a:avLst/>
          </a:prstGeom>
          <a:noFill/>
        </p:spPr>
        <p:txBody>
          <a:bodyPr wrap="square" rtlCol="0">
            <a:spAutoFit/>
          </a:bodyPr>
          <a:lstStyle/>
          <a:p>
            <a:r>
              <a:rPr lang="fr-FR" sz="1600" dirty="0">
                <a:solidFill>
                  <a:schemeClr val="tx1"/>
                </a:solidFill>
                <a:latin typeface="Oswald" panose="020B0604020202020204" charset="0"/>
              </a:rPr>
              <a:t>Segmentation du pic R à l'aide de</a:t>
            </a:r>
          </a:p>
          <a:p>
            <a:r>
              <a:rPr lang="fr-FR" sz="1600" dirty="0">
                <a:solidFill>
                  <a:schemeClr val="tx1"/>
                </a:solidFill>
                <a:latin typeface="Oswald" panose="020B0604020202020204" charset="0"/>
              </a:rPr>
              <a:t>Algorithme de </a:t>
            </a:r>
            <a:r>
              <a:rPr lang="fr-FR" sz="1600" dirty="0" err="1">
                <a:solidFill>
                  <a:schemeClr val="tx1"/>
                </a:solidFill>
                <a:latin typeface="Oswald" panose="020B0604020202020204" charset="0"/>
              </a:rPr>
              <a:t>Christov</a:t>
            </a:r>
            <a:r>
              <a:rPr lang="fr-FR" sz="1600" dirty="0">
                <a:solidFill>
                  <a:schemeClr val="tx1"/>
                </a:solidFill>
                <a:latin typeface="Oswald" panose="020B0604020202020204" charset="0"/>
              </a:rPr>
              <a:t> (QRS)</a:t>
            </a:r>
          </a:p>
        </p:txBody>
      </p:sp>
      <p:sp>
        <p:nvSpPr>
          <p:cNvPr id="25" name="TextBox 24"/>
          <p:cNvSpPr txBox="1"/>
          <p:nvPr/>
        </p:nvSpPr>
        <p:spPr>
          <a:xfrm>
            <a:off x="2142343" y="1313993"/>
            <a:ext cx="3620503" cy="707886"/>
          </a:xfrm>
          <a:prstGeom prst="rect">
            <a:avLst/>
          </a:prstGeom>
          <a:noFill/>
        </p:spPr>
        <p:txBody>
          <a:bodyPr wrap="square" rtlCol="0">
            <a:spAutoFit/>
          </a:bodyPr>
          <a:lstStyle/>
          <a:p>
            <a:r>
              <a:rPr lang="fr-FR" sz="1200" dirty="0">
                <a:solidFill>
                  <a:schemeClr val="tx1"/>
                </a:solidFill>
                <a:latin typeface="Oswald" panose="020B0604020202020204" charset="0"/>
              </a:rPr>
              <a:t> différentes méthodes d’acquisition de signaux produisaient</a:t>
            </a:r>
          </a:p>
          <a:p>
            <a:r>
              <a:rPr lang="fr-FR" sz="1200" dirty="0">
                <a:solidFill>
                  <a:schemeClr val="tx1"/>
                </a:solidFill>
                <a:latin typeface="Oswald" panose="020B0604020202020204" charset="0"/>
              </a:rPr>
              <a:t>différents niveaux de bruit et je ne pouvais pas y accéder suffisamment</a:t>
            </a:r>
            <a:r>
              <a:rPr lang="fr-FR" sz="1600" dirty="0">
                <a:solidFill>
                  <a:schemeClr val="tx1"/>
                </a:solidFill>
                <a:latin typeface="Oswald" panose="020B0604020202020204" charset="0"/>
              </a:rPr>
              <a:t>.</a:t>
            </a:r>
          </a:p>
        </p:txBody>
      </p:sp>
      <p:sp>
        <p:nvSpPr>
          <p:cNvPr id="37" name="TextBox 36"/>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25</a:t>
            </a:r>
          </a:p>
        </p:txBody>
      </p:sp>
      <p:sp>
        <p:nvSpPr>
          <p:cNvPr id="38" name="TextBox 37"/>
          <p:cNvSpPr txBox="1"/>
          <p:nvPr/>
        </p:nvSpPr>
        <p:spPr>
          <a:xfrm>
            <a:off x="2142342" y="3081174"/>
            <a:ext cx="3620503" cy="461665"/>
          </a:xfrm>
          <a:prstGeom prst="rect">
            <a:avLst/>
          </a:prstGeom>
          <a:noFill/>
        </p:spPr>
        <p:txBody>
          <a:bodyPr wrap="square" rtlCol="0">
            <a:spAutoFit/>
          </a:bodyPr>
          <a:lstStyle/>
          <a:p>
            <a:r>
              <a:rPr lang="fr-FR" sz="1200" dirty="0">
                <a:solidFill>
                  <a:schemeClr val="tx1"/>
                </a:solidFill>
                <a:latin typeface="Oswald" panose="020B0604020202020204" charset="0"/>
              </a:rPr>
              <a:t>  l’algorithme </a:t>
            </a:r>
            <a:r>
              <a:rPr lang="fr-FR" sz="1200" dirty="0" err="1">
                <a:solidFill>
                  <a:schemeClr val="tx1"/>
                </a:solidFill>
                <a:latin typeface="Oswald" panose="020B0604020202020204" charset="0"/>
              </a:rPr>
              <a:t>christov</a:t>
            </a:r>
            <a:r>
              <a:rPr lang="fr-FR" sz="1200" dirty="0">
                <a:solidFill>
                  <a:schemeClr val="tx1"/>
                </a:solidFill>
                <a:latin typeface="Oswald" panose="020B0604020202020204" charset="0"/>
              </a:rPr>
              <a:t> démontre une plus grande robustesse, QRS et les performances de détection des battements</a:t>
            </a:r>
            <a:endParaRPr lang="fr-FR" sz="1600" dirty="0">
              <a:solidFill>
                <a:schemeClr val="tx1"/>
              </a:solidFill>
              <a:latin typeface="Oswald" panose="020B0604020202020204" charset="0"/>
            </a:endParaRPr>
          </a:p>
        </p:txBody>
      </p:sp>
    </p:spTree>
    <p:extLst>
      <p:ext uri="{BB962C8B-B14F-4D97-AF65-F5344CB8AC3E}">
        <p14:creationId xmlns:p14="http://schemas.microsoft.com/office/powerpoint/2010/main" val="18740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5" grpId="0"/>
      <p:bldP spid="25"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4" name="TextBox 3"/>
          <p:cNvSpPr txBox="1"/>
          <p:nvPr/>
        </p:nvSpPr>
        <p:spPr>
          <a:xfrm>
            <a:off x="1415304" y="209048"/>
            <a:ext cx="3511419" cy="461665"/>
          </a:xfrm>
          <a:prstGeom prst="rect">
            <a:avLst/>
          </a:prstGeom>
          <a:noFill/>
        </p:spPr>
        <p:txBody>
          <a:bodyPr wrap="square" rtlCol="0">
            <a:spAutoFit/>
          </a:bodyPr>
          <a:lstStyle/>
          <a:p>
            <a:r>
              <a:rPr lang="fr-FR" sz="2400" dirty="0">
                <a:solidFill>
                  <a:schemeClr val="tx1"/>
                </a:solidFill>
                <a:latin typeface="Oswald" panose="020B0604020202020204" charset="0"/>
              </a:rPr>
              <a:t>Augmentation de données </a:t>
            </a:r>
          </a:p>
        </p:txBody>
      </p:sp>
      <p:grpSp>
        <p:nvGrpSpPr>
          <p:cNvPr id="26" name="Google Shape;2546;p50"/>
          <p:cNvGrpSpPr/>
          <p:nvPr/>
        </p:nvGrpSpPr>
        <p:grpSpPr>
          <a:xfrm>
            <a:off x="672212" y="224265"/>
            <a:ext cx="562842" cy="547230"/>
            <a:chOff x="720246" y="2726194"/>
            <a:chExt cx="368174" cy="359039"/>
          </a:xfrm>
        </p:grpSpPr>
        <p:sp>
          <p:nvSpPr>
            <p:cNvPr id="27" name="Google Shape;2547;p50"/>
            <p:cNvSpPr/>
            <p:nvPr/>
          </p:nvSpPr>
          <p:spPr>
            <a:xfrm>
              <a:off x="914771" y="2976096"/>
              <a:ext cx="88757" cy="109137"/>
            </a:xfrm>
            <a:custGeom>
              <a:avLst/>
              <a:gdLst/>
              <a:ahLst/>
              <a:cxnLst/>
              <a:rect l="l" t="t" r="r" b="b"/>
              <a:pathLst>
                <a:path w="2526" h="3106" extrusionOk="0">
                  <a:moveTo>
                    <a:pt x="0" y="0"/>
                  </a:moveTo>
                  <a:lnTo>
                    <a:pt x="0" y="3105"/>
                  </a:lnTo>
                  <a:lnTo>
                    <a:pt x="2525" y="1130"/>
                  </a:lnTo>
                  <a:lnTo>
                    <a:pt x="1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8;p50"/>
            <p:cNvSpPr/>
            <p:nvPr/>
          </p:nvSpPr>
          <p:spPr>
            <a:xfrm>
              <a:off x="914771" y="2921421"/>
              <a:ext cx="167817" cy="80781"/>
            </a:xfrm>
            <a:custGeom>
              <a:avLst/>
              <a:gdLst/>
              <a:ahLst/>
              <a:cxnLst/>
              <a:rect l="l" t="t" r="r" b="b"/>
              <a:pathLst>
                <a:path w="4776" h="2299" extrusionOk="0">
                  <a:moveTo>
                    <a:pt x="0" y="1"/>
                  </a:moveTo>
                  <a:lnTo>
                    <a:pt x="0" y="928"/>
                  </a:lnTo>
                  <a:lnTo>
                    <a:pt x="1678" y="928"/>
                  </a:lnTo>
                  <a:lnTo>
                    <a:pt x="3024" y="2298"/>
                  </a:lnTo>
                  <a:lnTo>
                    <a:pt x="4775" y="928"/>
                  </a:lnTo>
                  <a:lnTo>
                    <a:pt x="2658" y="928"/>
                  </a:lnTo>
                  <a:lnTo>
                    <a:pt x="1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9;p50"/>
            <p:cNvSpPr/>
            <p:nvPr/>
          </p:nvSpPr>
          <p:spPr>
            <a:xfrm>
              <a:off x="914771" y="2726651"/>
              <a:ext cx="173650" cy="97858"/>
            </a:xfrm>
            <a:custGeom>
              <a:avLst/>
              <a:gdLst/>
              <a:ahLst/>
              <a:cxnLst/>
              <a:rect l="l" t="t" r="r" b="b"/>
              <a:pathLst>
                <a:path w="4942" h="2785" extrusionOk="0">
                  <a:moveTo>
                    <a:pt x="247" y="1"/>
                  </a:moveTo>
                  <a:lnTo>
                    <a:pt x="0" y="465"/>
                  </a:lnTo>
                  <a:lnTo>
                    <a:pt x="0" y="1857"/>
                  </a:lnTo>
                  <a:lnTo>
                    <a:pt x="2604" y="1857"/>
                  </a:lnTo>
                  <a:lnTo>
                    <a:pt x="3532" y="2785"/>
                  </a:lnTo>
                  <a:lnTo>
                    <a:pt x="4942" y="2785"/>
                  </a:lnTo>
                  <a:lnTo>
                    <a:pt x="4942" y="2361"/>
                  </a:lnTo>
                  <a:lnTo>
                    <a:pt x="2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50;p50"/>
            <p:cNvSpPr/>
            <p:nvPr/>
          </p:nvSpPr>
          <p:spPr>
            <a:xfrm>
              <a:off x="720246" y="2726194"/>
              <a:ext cx="173439" cy="167500"/>
            </a:xfrm>
            <a:custGeom>
              <a:avLst/>
              <a:gdLst/>
              <a:ahLst/>
              <a:cxnLst/>
              <a:rect l="l" t="t" r="r" b="b"/>
              <a:pathLst>
                <a:path w="4936" h="4767" extrusionOk="0">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51;p50"/>
            <p:cNvSpPr/>
            <p:nvPr/>
          </p:nvSpPr>
          <p:spPr>
            <a:xfrm>
              <a:off x="735039" y="2869417"/>
              <a:ext cx="158646" cy="215428"/>
            </a:xfrm>
            <a:custGeom>
              <a:avLst/>
              <a:gdLst/>
              <a:ahLst/>
              <a:cxnLst/>
              <a:rect l="l" t="t" r="r" b="b"/>
              <a:pathLst>
                <a:path w="4515" h="6131" extrusionOk="0">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52;p50"/>
            <p:cNvSpPr/>
            <p:nvPr/>
          </p:nvSpPr>
          <p:spPr>
            <a:xfrm>
              <a:off x="914771" y="2812985"/>
              <a:ext cx="173650" cy="65250"/>
            </a:xfrm>
            <a:custGeom>
              <a:avLst/>
              <a:gdLst/>
              <a:ahLst/>
              <a:cxnLst/>
              <a:rect l="l" t="t" r="r" b="b"/>
              <a:pathLst>
                <a:path w="4942" h="1857" extrusionOk="0">
                  <a:moveTo>
                    <a:pt x="0" y="1"/>
                  </a:moveTo>
                  <a:lnTo>
                    <a:pt x="0" y="929"/>
                  </a:lnTo>
                  <a:lnTo>
                    <a:pt x="2290" y="929"/>
                  </a:lnTo>
                  <a:lnTo>
                    <a:pt x="3217" y="1857"/>
                  </a:lnTo>
                  <a:lnTo>
                    <a:pt x="4942" y="1857"/>
                  </a:lnTo>
                  <a:lnTo>
                    <a:pt x="4942" y="929"/>
                  </a:lnTo>
                  <a:lnTo>
                    <a:pt x="3270" y="929"/>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53;p50"/>
            <p:cNvSpPr/>
            <p:nvPr/>
          </p:nvSpPr>
          <p:spPr>
            <a:xfrm>
              <a:off x="914771" y="2867660"/>
              <a:ext cx="173650" cy="65285"/>
            </a:xfrm>
            <a:custGeom>
              <a:avLst/>
              <a:gdLst/>
              <a:ahLst/>
              <a:cxnLst/>
              <a:rect l="l" t="t" r="r" b="b"/>
              <a:pathLst>
                <a:path w="4942" h="1858" extrusionOk="0">
                  <a:moveTo>
                    <a:pt x="0" y="0"/>
                  </a:moveTo>
                  <a:lnTo>
                    <a:pt x="0" y="930"/>
                  </a:lnTo>
                  <a:lnTo>
                    <a:pt x="1981" y="930"/>
                  </a:lnTo>
                  <a:lnTo>
                    <a:pt x="2909" y="1858"/>
                  </a:lnTo>
                  <a:lnTo>
                    <a:pt x="4942" y="1858"/>
                  </a:lnTo>
                  <a:lnTo>
                    <a:pt x="4942" y="930"/>
                  </a:lnTo>
                  <a:lnTo>
                    <a:pt x="2961" y="930"/>
                  </a:lnTo>
                  <a:lnTo>
                    <a:pt x="2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886;p57"/>
          <p:cNvGrpSpPr/>
          <p:nvPr/>
        </p:nvGrpSpPr>
        <p:grpSpPr>
          <a:xfrm>
            <a:off x="1517801" y="925460"/>
            <a:ext cx="351871" cy="242381"/>
            <a:chOff x="4923925" y="1877500"/>
            <a:chExt cx="59525" cy="36975"/>
          </a:xfrm>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922835" y="877374"/>
            <a:ext cx="1868214" cy="338554"/>
          </a:xfrm>
          <a:prstGeom prst="rect">
            <a:avLst/>
          </a:prstGeom>
          <a:noFill/>
        </p:spPr>
        <p:txBody>
          <a:bodyPr wrap="square" rtlCol="0">
            <a:spAutoFit/>
          </a:bodyPr>
          <a:lstStyle/>
          <a:p>
            <a:r>
              <a:rPr lang="fr-FR" sz="1600" dirty="0">
                <a:solidFill>
                  <a:schemeClr val="tx1"/>
                </a:solidFill>
                <a:latin typeface="Oswald" panose="020B0604020202020204" charset="0"/>
              </a:rPr>
              <a:t>Ajout de bruit</a:t>
            </a:r>
          </a:p>
        </p:txBody>
      </p:sp>
      <p:grpSp>
        <p:nvGrpSpPr>
          <p:cNvPr id="42" name="Google Shape;2886;p57"/>
          <p:cNvGrpSpPr/>
          <p:nvPr/>
        </p:nvGrpSpPr>
        <p:grpSpPr>
          <a:xfrm>
            <a:off x="1512554" y="2070069"/>
            <a:ext cx="351871" cy="254139"/>
            <a:chOff x="4923925" y="1877500"/>
            <a:chExt cx="59525" cy="36975"/>
          </a:xfrm>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886;p57"/>
          <p:cNvGrpSpPr/>
          <p:nvPr/>
        </p:nvGrpSpPr>
        <p:grpSpPr>
          <a:xfrm>
            <a:off x="1542235" y="3353800"/>
            <a:ext cx="346625" cy="240737"/>
            <a:chOff x="4923925" y="1877500"/>
            <a:chExt cx="59525" cy="36975"/>
          </a:xfrm>
        </p:grpSpPr>
        <p:sp>
          <p:nvSpPr>
            <p:cNvPr id="50"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1878511" y="2011020"/>
            <a:ext cx="3280484" cy="338554"/>
          </a:xfrm>
          <a:prstGeom prst="rect">
            <a:avLst/>
          </a:prstGeom>
          <a:noFill/>
        </p:spPr>
        <p:txBody>
          <a:bodyPr wrap="square" rtlCol="0">
            <a:spAutoFit/>
          </a:bodyPr>
          <a:lstStyle/>
          <a:p>
            <a:r>
              <a:rPr lang="fr-FR" sz="1600" dirty="0" err="1">
                <a:solidFill>
                  <a:schemeClr val="tx1"/>
                </a:solidFill>
                <a:latin typeface="Oswald" panose="020B0604020202020204" charset="0"/>
              </a:rPr>
              <a:t>PITCH_Shifting</a:t>
            </a:r>
            <a:endParaRPr lang="fr-FR" sz="1600" dirty="0">
              <a:solidFill>
                <a:schemeClr val="tx1"/>
              </a:solidFill>
              <a:latin typeface="Oswald" panose="020B0604020202020204" charset="0"/>
            </a:endParaRPr>
          </a:p>
        </p:txBody>
      </p:sp>
      <p:sp>
        <p:nvSpPr>
          <p:cNvPr id="56" name="TextBox 55"/>
          <p:cNvSpPr txBox="1"/>
          <p:nvPr/>
        </p:nvSpPr>
        <p:spPr>
          <a:xfrm>
            <a:off x="2032454" y="3342917"/>
            <a:ext cx="1868214" cy="338554"/>
          </a:xfrm>
          <a:prstGeom prst="rect">
            <a:avLst/>
          </a:prstGeom>
          <a:noFill/>
        </p:spPr>
        <p:txBody>
          <a:bodyPr wrap="square" rtlCol="0">
            <a:spAutoFit/>
          </a:bodyPr>
          <a:lstStyle/>
          <a:p>
            <a:r>
              <a:rPr lang="fr-FR" sz="1600" dirty="0">
                <a:solidFill>
                  <a:schemeClr val="tx1"/>
                </a:solidFill>
                <a:latin typeface="Oswald" panose="020B0604020202020204" charset="0"/>
              </a:rPr>
              <a:t>Time </a:t>
            </a:r>
            <a:r>
              <a:rPr lang="fr-FR" sz="1600" dirty="0" err="1">
                <a:solidFill>
                  <a:schemeClr val="tx1"/>
                </a:solidFill>
                <a:latin typeface="Oswald" panose="020B0604020202020204" charset="0"/>
              </a:rPr>
              <a:t>Shifting</a:t>
            </a:r>
            <a:r>
              <a:rPr lang="fr-FR" sz="1600" dirty="0">
                <a:solidFill>
                  <a:schemeClr val="tx1"/>
                </a:solidFill>
                <a:latin typeface="Oswald" panose="020B0604020202020204" charset="0"/>
              </a:rPr>
              <a:t> </a:t>
            </a:r>
          </a:p>
        </p:txBody>
      </p:sp>
      <p:pic>
        <p:nvPicPr>
          <p:cNvPr id="2" name="Picture 1"/>
          <p:cNvPicPr>
            <a:picLocks noChangeAspect="1"/>
          </p:cNvPicPr>
          <p:nvPr/>
        </p:nvPicPr>
        <p:blipFill>
          <a:blip r:embed="rId3"/>
          <a:stretch>
            <a:fillRect/>
          </a:stretch>
        </p:blipFill>
        <p:spPr>
          <a:xfrm>
            <a:off x="5869172" y="891849"/>
            <a:ext cx="2836881" cy="2819545"/>
          </a:xfrm>
          <a:prstGeom prst="rect">
            <a:avLst/>
          </a:prstGeom>
        </p:spPr>
      </p:pic>
      <p:sp>
        <p:nvSpPr>
          <p:cNvPr id="24" name="TextBox 23"/>
          <p:cNvSpPr txBox="1"/>
          <p:nvPr/>
        </p:nvSpPr>
        <p:spPr>
          <a:xfrm>
            <a:off x="1169581" y="1313993"/>
            <a:ext cx="4593265" cy="646331"/>
          </a:xfrm>
          <a:prstGeom prst="rect">
            <a:avLst/>
          </a:prstGeom>
          <a:noFill/>
        </p:spPr>
        <p:txBody>
          <a:bodyPr wrap="square" rtlCol="0">
            <a:spAutoFit/>
          </a:bodyPr>
          <a:lstStyle/>
          <a:p>
            <a:r>
              <a:rPr lang="fr-FR" sz="1200" dirty="0">
                <a:solidFill>
                  <a:schemeClr val="tx1"/>
                </a:solidFill>
                <a:latin typeface="Oswald" panose="020B0604020202020204" charset="0"/>
              </a:rPr>
              <a:t>À l’échantillon en raison de sa distribution. Les bruits gaussiens sont des échantillons aléatoires distribués à intervalles réguliers avec une moyenne de 0 et un écart type de 1 </a:t>
            </a:r>
          </a:p>
        </p:txBody>
      </p:sp>
      <p:sp>
        <p:nvSpPr>
          <p:cNvPr id="25" name="TextBox 24"/>
          <p:cNvSpPr txBox="1"/>
          <p:nvPr/>
        </p:nvSpPr>
        <p:spPr>
          <a:xfrm>
            <a:off x="1105276" y="2590295"/>
            <a:ext cx="4364000" cy="461665"/>
          </a:xfrm>
          <a:prstGeom prst="rect">
            <a:avLst/>
          </a:prstGeom>
          <a:noFill/>
        </p:spPr>
        <p:txBody>
          <a:bodyPr wrap="square" rtlCol="0">
            <a:spAutoFit/>
          </a:bodyPr>
          <a:lstStyle/>
          <a:p>
            <a:r>
              <a:rPr lang="fr-FR" sz="1200" dirty="0">
                <a:solidFill>
                  <a:schemeClr val="tx1"/>
                </a:solidFill>
                <a:latin typeface="Oswald" panose="020B0604020202020204" charset="0"/>
              </a:rPr>
              <a:t> déplacer le signal dans le domaine d’amplitude autour de l’axe des x tout en influençant le moins possible le domaine temporel.</a:t>
            </a:r>
          </a:p>
        </p:txBody>
      </p:sp>
      <p:sp>
        <p:nvSpPr>
          <p:cNvPr id="38" name="TextBox 37"/>
          <p:cNvSpPr txBox="1"/>
          <p:nvPr/>
        </p:nvSpPr>
        <p:spPr>
          <a:xfrm>
            <a:off x="1105276" y="3791216"/>
            <a:ext cx="4364000" cy="461665"/>
          </a:xfrm>
          <a:prstGeom prst="rect">
            <a:avLst/>
          </a:prstGeom>
          <a:noFill/>
        </p:spPr>
        <p:txBody>
          <a:bodyPr wrap="square" rtlCol="0">
            <a:spAutoFit/>
          </a:bodyPr>
          <a:lstStyle/>
          <a:p>
            <a:r>
              <a:rPr lang="fr-FR" sz="1200" dirty="0">
                <a:solidFill>
                  <a:schemeClr val="tx1"/>
                </a:solidFill>
                <a:latin typeface="Oswald" panose="020B0604020202020204" charset="0"/>
              </a:rPr>
              <a:t>  décaler le signal dans le domaine temporel autour</a:t>
            </a:r>
          </a:p>
          <a:p>
            <a:r>
              <a:rPr lang="fr-FR" sz="1200" dirty="0">
                <a:solidFill>
                  <a:schemeClr val="tx1"/>
                </a:solidFill>
                <a:latin typeface="Oswald" panose="020B0604020202020204" charset="0"/>
              </a:rPr>
              <a:t>de l’axe y tout en influençant le moins possible l’axe des abscisses.</a:t>
            </a:r>
          </a:p>
        </p:txBody>
      </p:sp>
      <p:sp>
        <p:nvSpPr>
          <p:cNvPr id="39" name="TextBox 38"/>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26</a:t>
            </a:r>
          </a:p>
        </p:txBody>
      </p:sp>
    </p:spTree>
    <p:extLst>
      <p:ext uri="{BB962C8B-B14F-4D97-AF65-F5344CB8AC3E}">
        <p14:creationId xmlns:p14="http://schemas.microsoft.com/office/powerpoint/2010/main" val="210506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5" grpId="0"/>
      <p:bldP spid="56" grpId="0"/>
      <p:bldP spid="24" grpId="0"/>
      <p:bldP spid="25"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5827" y="35375"/>
            <a:ext cx="7708500" cy="576000"/>
          </a:xfrm>
        </p:spPr>
        <p:txBody>
          <a:bodyPr/>
          <a:lstStyle/>
          <a:p>
            <a:r>
              <a:rPr lang="fr-FR" dirty="0">
                <a:solidFill>
                  <a:schemeClr val="accent1"/>
                </a:solidFill>
              </a:rPr>
              <a:t>Architecture de réseau de </a:t>
            </a:r>
            <a:r>
              <a:rPr lang="fr-FR" sz="3200" dirty="0">
                <a:solidFill>
                  <a:schemeClr val="accent1"/>
                </a:solidFill>
              </a:rPr>
              <a:t>nouerons</a:t>
            </a:r>
            <a:r>
              <a:rPr lang="fr-FR" dirty="0">
                <a:solidFill>
                  <a:schemeClr val="accent1"/>
                </a:solidFill>
              </a:rPr>
              <a:t> </a:t>
            </a:r>
          </a:p>
        </p:txBody>
      </p:sp>
      <p:grpSp>
        <p:nvGrpSpPr>
          <p:cNvPr id="7" name="Google Shape;282;p33"/>
          <p:cNvGrpSpPr/>
          <p:nvPr/>
        </p:nvGrpSpPr>
        <p:grpSpPr>
          <a:xfrm flipH="1">
            <a:off x="0" y="0"/>
            <a:ext cx="821267" cy="1713539"/>
            <a:chOff x="7350442" y="2608992"/>
            <a:chExt cx="636650" cy="1673160"/>
          </a:xfrm>
        </p:grpSpPr>
        <p:sp>
          <p:nvSpPr>
            <p:cNvPr id="8"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981" y="664990"/>
            <a:ext cx="3537099" cy="4229317"/>
          </a:xfrm>
          <a:prstGeom prst="rect">
            <a:avLst/>
          </a:prstGeom>
        </p:spPr>
      </p:pic>
      <p:sp>
        <p:nvSpPr>
          <p:cNvPr id="17" name="TextBox 16"/>
          <p:cNvSpPr txBox="1"/>
          <p:nvPr/>
        </p:nvSpPr>
        <p:spPr>
          <a:xfrm>
            <a:off x="138976" y="4709641"/>
            <a:ext cx="506463" cy="369332"/>
          </a:xfrm>
          <a:prstGeom prst="rect">
            <a:avLst/>
          </a:prstGeom>
          <a:noFill/>
        </p:spPr>
        <p:txBody>
          <a:bodyPr wrap="square" rtlCol="0">
            <a:spAutoFit/>
          </a:bodyPr>
          <a:lstStyle/>
          <a:p>
            <a:r>
              <a:rPr lang="fr-FR" sz="1800" b="1" dirty="0">
                <a:solidFill>
                  <a:schemeClr val="accent1"/>
                </a:solidFill>
              </a:rPr>
              <a:t>27</a:t>
            </a:r>
          </a:p>
        </p:txBody>
      </p:sp>
      <p:sp>
        <p:nvSpPr>
          <p:cNvPr id="21" name="TextBox 20"/>
          <p:cNvSpPr txBox="1"/>
          <p:nvPr/>
        </p:nvSpPr>
        <p:spPr>
          <a:xfrm>
            <a:off x="257291" y="2040984"/>
            <a:ext cx="4484830" cy="954107"/>
          </a:xfrm>
          <a:prstGeom prst="rect">
            <a:avLst/>
          </a:prstGeom>
          <a:noFill/>
        </p:spPr>
        <p:txBody>
          <a:bodyPr wrap="square" rtlCol="0">
            <a:spAutoFit/>
          </a:bodyPr>
          <a:lstStyle/>
          <a:p>
            <a:r>
              <a:rPr lang="fr-FR" dirty="0">
                <a:solidFill>
                  <a:schemeClr val="tx1"/>
                </a:solidFill>
                <a:latin typeface="Oswald" panose="020B0604020202020204" charset="0"/>
              </a:rPr>
              <a:t>le CNN est alimenté avec un ECG temporel 1D signaux, chacun de longueur 256. Le réseau a une taille de lot de 64 et un taux d’apprentissage de 0,00001 et utilisé l’optimiseur Adam avec décroissance.</a:t>
            </a:r>
            <a:r>
              <a:rPr lang="fr-FR" dirty="0">
                <a:latin typeface="Oswald" panose="020B0604020202020204" charset="0"/>
              </a:rPr>
              <a:t>.</a:t>
            </a:r>
            <a:endParaRPr lang="fr-FR" dirty="0">
              <a:solidFill>
                <a:schemeClr val="tx1"/>
              </a:solidFill>
              <a:latin typeface="Oswald" panose="020B0604020202020204" charset="0"/>
            </a:endParaRPr>
          </a:p>
        </p:txBody>
      </p:sp>
    </p:spTree>
    <p:extLst>
      <p:ext uri="{BB962C8B-B14F-4D97-AF65-F5344CB8AC3E}">
        <p14:creationId xmlns:p14="http://schemas.microsoft.com/office/powerpoint/2010/main" val="6522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916875" y="1012767"/>
            <a:ext cx="3357900" cy="82606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346" name="Google Shape;346;p34"/>
          <p:cNvSpPr txBox="1">
            <a:spLocks noGrp="1"/>
          </p:cNvSpPr>
          <p:nvPr>
            <p:ph type="subTitle" idx="1"/>
          </p:nvPr>
        </p:nvSpPr>
        <p:spPr>
          <a:xfrm>
            <a:off x="2337956" y="1538689"/>
            <a:ext cx="4517158" cy="248172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fr-FR" sz="1200" dirty="0">
                <a:latin typeface="Oswald" panose="020B0604020202020204" charset="0"/>
              </a:rPr>
              <a:t>Avec la croissance fulgurante du domaine d’</a:t>
            </a:r>
            <a:r>
              <a:rPr lang="fr-FR" sz="1200" dirty="0">
                <a:solidFill>
                  <a:srgbClr val="96FFF3"/>
                </a:solidFill>
                <a:latin typeface="Oswald" panose="020B0604020202020204" charset="0"/>
              </a:rPr>
              <a:t>authentification</a:t>
            </a:r>
            <a:r>
              <a:rPr lang="fr-FR" sz="1200" dirty="0">
                <a:latin typeface="Oswald" panose="020B0604020202020204" charset="0"/>
              </a:rPr>
              <a:t>, la demande d’</a:t>
            </a:r>
            <a:r>
              <a:rPr lang="fr-FR" sz="1200" dirty="0">
                <a:solidFill>
                  <a:schemeClr val="accent1"/>
                </a:solidFill>
                <a:latin typeface="Oswald" panose="020B0604020202020204" charset="0"/>
              </a:rPr>
              <a:t>identification </a:t>
            </a:r>
            <a:r>
              <a:rPr lang="fr-FR" sz="1200" dirty="0">
                <a:latin typeface="Oswald" panose="020B0604020202020204" charset="0"/>
              </a:rPr>
              <a:t>d’individus via des technologies avancées en matière de sécurité s’est accentuée.</a:t>
            </a:r>
          </a:p>
          <a:p>
            <a:pPr marL="0" lvl="0" indent="0" rtl="0">
              <a:spcBef>
                <a:spcPts val="0"/>
              </a:spcBef>
              <a:spcAft>
                <a:spcPts val="0"/>
              </a:spcAft>
              <a:buNone/>
            </a:pPr>
            <a:endParaRPr lang="fr-FR" sz="1200" dirty="0">
              <a:latin typeface="Oswald" panose="020B0604020202020204" charset="0"/>
            </a:endParaRPr>
          </a:p>
          <a:p>
            <a:pPr marL="0" lvl="0" indent="0" rtl="0">
              <a:spcBef>
                <a:spcPts val="0"/>
              </a:spcBef>
              <a:spcAft>
                <a:spcPts val="0"/>
              </a:spcAft>
              <a:buNone/>
            </a:pPr>
            <a:r>
              <a:rPr lang="fr-FR" sz="1200" dirty="0">
                <a:latin typeface="Oswald" panose="020B0604020202020204" charset="0"/>
              </a:rPr>
              <a:t>Pendant que les méthodes traditionnelles tels </a:t>
            </a:r>
            <a:r>
              <a:rPr lang="fr-FR" sz="1200" dirty="0">
                <a:solidFill>
                  <a:schemeClr val="accent1"/>
                </a:solidFill>
                <a:latin typeface="Oswald" panose="020B0604020202020204" charset="0"/>
              </a:rPr>
              <a:t>les mots de passe </a:t>
            </a:r>
            <a:r>
              <a:rPr lang="fr-FR" sz="1200" dirty="0">
                <a:latin typeface="Oswald" panose="020B0604020202020204" charset="0"/>
              </a:rPr>
              <a:t>sont facilement accessibles, les exposant ainsi au vol ou à la perte, l</a:t>
            </a:r>
            <a:r>
              <a:rPr lang="fr-FR" sz="1200" dirty="0">
                <a:solidFill>
                  <a:schemeClr val="accent1"/>
                </a:solidFill>
                <a:latin typeface="Oswald" panose="020B0604020202020204" charset="0"/>
              </a:rPr>
              <a:t>’Électro-</a:t>
            </a:r>
            <a:r>
              <a:rPr lang="fr-FR" sz="1200" dirty="0" err="1">
                <a:solidFill>
                  <a:schemeClr val="accent1"/>
                </a:solidFill>
                <a:latin typeface="Oswald" panose="020B0604020202020204" charset="0"/>
              </a:rPr>
              <a:t>CardioGamme</a:t>
            </a:r>
            <a:r>
              <a:rPr lang="fr-FR" sz="1200" dirty="0">
                <a:latin typeface="Oswald" panose="020B0604020202020204" charset="0"/>
              </a:rPr>
              <a:t> quant à lui possède le potentiel d’être utilisé comme une signature physiologique pour les systèmes biométriques en raison de son unicité</a:t>
            </a:r>
            <a:r>
              <a:rPr lang="fr-FR" sz="1200" dirty="0"/>
              <a:t>.</a:t>
            </a:r>
            <a:endParaRPr lang="en-US" sz="1200" dirty="0"/>
          </a:p>
        </p:txBody>
      </p:sp>
      <p:sp>
        <p:nvSpPr>
          <p:cNvPr id="2" name="TextBox 1"/>
          <p:cNvSpPr txBox="1"/>
          <p:nvPr/>
        </p:nvSpPr>
        <p:spPr>
          <a:xfrm>
            <a:off x="8413373" y="4709640"/>
            <a:ext cx="506463" cy="369332"/>
          </a:xfrm>
          <a:prstGeom prst="rect">
            <a:avLst/>
          </a:prstGeom>
          <a:noFill/>
        </p:spPr>
        <p:txBody>
          <a:bodyPr wrap="square" rtlCol="0">
            <a:spAutoFit/>
          </a:bodyPr>
          <a:lstStyle/>
          <a:p>
            <a:r>
              <a:rPr lang="fr-FR" sz="1800" b="1" dirty="0">
                <a:solidFill>
                  <a:schemeClr val="accent1"/>
                </a:solidFill>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anim calcmode="lin" valueType="num">
                                      <p:cBhvr>
                                        <p:cTn id="8" dur="1000" fill="hold"/>
                                        <p:tgtEl>
                                          <p:spTgt spid="345"/>
                                        </p:tgtEl>
                                        <p:attrNameLst>
                                          <p:attrName>ppt_x</p:attrName>
                                        </p:attrNameLst>
                                      </p:cBhvr>
                                      <p:tavLst>
                                        <p:tav tm="0">
                                          <p:val>
                                            <p:strVal val="#ppt_x"/>
                                          </p:val>
                                        </p:tav>
                                        <p:tav tm="100000">
                                          <p:val>
                                            <p:strVal val="#ppt_x"/>
                                          </p:val>
                                        </p:tav>
                                      </p:tavLst>
                                    </p:anim>
                                    <p:anim calcmode="lin" valueType="num">
                                      <p:cBhvr>
                                        <p:cTn id="9" dur="1000" fill="hold"/>
                                        <p:tgtEl>
                                          <p:spTgt spid="3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46">
                                            <p:txEl>
                                              <p:pRg st="0" end="0"/>
                                            </p:txEl>
                                          </p:spTgt>
                                        </p:tgtEl>
                                        <p:attrNameLst>
                                          <p:attrName>style.visibility</p:attrName>
                                        </p:attrNameLst>
                                      </p:cBhvr>
                                      <p:to>
                                        <p:strVal val="visible"/>
                                      </p:to>
                                    </p:set>
                                    <p:anim calcmode="lin" valueType="num">
                                      <p:cBhvr additive="base">
                                        <p:cTn id="14" dur="500" fill="hold"/>
                                        <p:tgtEl>
                                          <p:spTgt spid="346">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4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46">
                                            <p:txEl>
                                              <p:pRg st="2" end="2"/>
                                            </p:txEl>
                                          </p:spTgt>
                                        </p:tgtEl>
                                        <p:attrNameLst>
                                          <p:attrName>style.visibility</p:attrName>
                                        </p:attrNameLst>
                                      </p:cBhvr>
                                      <p:to>
                                        <p:strVal val="visible"/>
                                      </p:to>
                                    </p:set>
                                    <p:anim calcmode="lin" valueType="num">
                                      <p:cBhvr additive="base">
                                        <p:cTn id="18" dur="500" fill="hold"/>
                                        <p:tgtEl>
                                          <p:spTgt spid="34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grpSp>
        <p:nvGrpSpPr>
          <p:cNvPr id="2236" name="Google Shape;2236;p45"/>
          <p:cNvGrpSpPr/>
          <p:nvPr/>
        </p:nvGrpSpPr>
        <p:grpSpPr>
          <a:xfrm rot="2700000">
            <a:off x="727020" y="-950104"/>
            <a:ext cx="1182830" cy="2546274"/>
            <a:chOff x="7350442" y="2608992"/>
            <a:chExt cx="777239" cy="1673160"/>
          </a:xfrm>
        </p:grpSpPr>
        <p:sp>
          <p:nvSpPr>
            <p:cNvPr id="2237" name="Google Shape;2237;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5" name="Google Shape;2245;p45"/>
          <p:cNvSpPr/>
          <p:nvPr/>
        </p:nvSpPr>
        <p:spPr>
          <a:xfrm>
            <a:off x="3369149" y="1538318"/>
            <a:ext cx="2405700" cy="24057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6" name="Google Shape;2246;p45" title="Points scored">
            <a:hlinkClick r:id="rId3"/>
          </p:cNvPr>
          <p:cNvPicPr preferRelativeResize="0"/>
          <p:nvPr/>
        </p:nvPicPr>
        <p:blipFill>
          <a:blip r:embed="rId4">
            <a:alphaModFix/>
          </a:blip>
          <a:stretch>
            <a:fillRect/>
          </a:stretch>
        </p:blipFill>
        <p:spPr>
          <a:xfrm>
            <a:off x="3335224" y="1648687"/>
            <a:ext cx="2473551" cy="2184962"/>
          </a:xfrm>
          <a:prstGeom prst="rect">
            <a:avLst/>
          </a:prstGeom>
          <a:noFill/>
          <a:ln>
            <a:noFill/>
          </a:ln>
          <a:effectLst>
            <a:outerShdw blurRad="57150" dist="19050" dir="5400000" algn="bl" rotWithShape="0">
              <a:srgbClr val="3FF5E1">
                <a:alpha val="50000"/>
              </a:srgbClr>
            </a:outerShdw>
          </a:effectLst>
        </p:spPr>
      </p:pic>
      <p:sp>
        <p:nvSpPr>
          <p:cNvPr id="2247" name="Google Shape;2247;p45"/>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400" dirty="0"/>
              <a:t>Resultats</a:t>
            </a:r>
            <a:endParaRPr sz="4400" dirty="0">
              <a:solidFill>
                <a:schemeClr val="accent1"/>
              </a:solidFill>
            </a:endParaRPr>
          </a:p>
        </p:txBody>
      </p:sp>
      <p:grpSp>
        <p:nvGrpSpPr>
          <p:cNvPr id="2251" name="Google Shape;2251;p45"/>
          <p:cNvGrpSpPr/>
          <p:nvPr/>
        </p:nvGrpSpPr>
        <p:grpSpPr>
          <a:xfrm rot="2700000">
            <a:off x="7431745" y="-950104"/>
            <a:ext cx="1182830" cy="2546274"/>
            <a:chOff x="7350442" y="2608992"/>
            <a:chExt cx="777239" cy="1673160"/>
          </a:xfrm>
        </p:grpSpPr>
        <p:sp>
          <p:nvSpPr>
            <p:cNvPr id="2252" name="Google Shape;2252;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1" name="Google Shape;2261;p45"/>
          <p:cNvGrpSpPr/>
          <p:nvPr/>
        </p:nvGrpSpPr>
        <p:grpSpPr>
          <a:xfrm>
            <a:off x="4203558" y="2372691"/>
            <a:ext cx="736882" cy="736953"/>
            <a:chOff x="720000" y="3936527"/>
            <a:chExt cx="368422" cy="368458"/>
          </a:xfrm>
        </p:grpSpPr>
        <p:sp>
          <p:nvSpPr>
            <p:cNvPr id="2262" name="Google Shape;2262;p45"/>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5"/>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5"/>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5"/>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47"/>
                                        </p:tgtEl>
                                        <p:attrNameLst>
                                          <p:attrName>style.visibility</p:attrName>
                                        </p:attrNameLst>
                                      </p:cBhvr>
                                      <p:to>
                                        <p:strVal val="visible"/>
                                      </p:to>
                                    </p:set>
                                    <p:anim calcmode="lin" valueType="num">
                                      <p:cBhvr additive="base">
                                        <p:cTn id="7" dur="500" fill="hold"/>
                                        <p:tgtEl>
                                          <p:spTgt spid="2247"/>
                                        </p:tgtEl>
                                        <p:attrNameLst>
                                          <p:attrName>ppt_x</p:attrName>
                                        </p:attrNameLst>
                                      </p:cBhvr>
                                      <p:tavLst>
                                        <p:tav tm="0">
                                          <p:val>
                                            <p:strVal val="#ppt_x"/>
                                          </p:val>
                                        </p:tav>
                                        <p:tav tm="100000">
                                          <p:val>
                                            <p:strVal val="#ppt_x"/>
                                          </p:val>
                                        </p:tav>
                                      </p:tavLst>
                                    </p:anim>
                                    <p:anim calcmode="lin" valueType="num">
                                      <p:cBhvr additive="base">
                                        <p:cTn id="8" dur="500" fill="hold"/>
                                        <p:tgtEl>
                                          <p:spTgt spid="2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01004" y="1332251"/>
            <a:ext cx="2521080" cy="2578233"/>
          </a:xfrm>
          <a:prstGeom prst="rect">
            <a:avLst/>
          </a:prstGeom>
        </p:spPr>
      </p:pic>
      <p:sp>
        <p:nvSpPr>
          <p:cNvPr id="4" name="Rectangle 3"/>
          <p:cNvSpPr/>
          <p:nvPr/>
        </p:nvSpPr>
        <p:spPr>
          <a:xfrm>
            <a:off x="669851" y="1904814"/>
            <a:ext cx="4572000" cy="954107"/>
          </a:xfrm>
          <a:prstGeom prst="rect">
            <a:avLst/>
          </a:prstGeom>
        </p:spPr>
        <p:txBody>
          <a:bodyPr>
            <a:spAutoFit/>
          </a:bodyPr>
          <a:lstStyle/>
          <a:p>
            <a:r>
              <a:rPr lang="fr-FR" dirty="0">
                <a:solidFill>
                  <a:schemeClr val="tx1"/>
                </a:solidFill>
                <a:latin typeface="Oswald" panose="020B0604020202020204" charset="0"/>
              </a:rPr>
              <a:t>Après de nombreuses expériences, seules les données de 39 candidats du MIT-BIH ont été utilisées en raison de la structure du réseau complexe, les données d’ECG-ID ne produisent pas des résultats substantiels</a:t>
            </a:r>
            <a:r>
              <a:rPr lang="fr-FR" dirty="0">
                <a:latin typeface="Oswald" panose="020B0604020202020204" charset="0"/>
              </a:rPr>
              <a:t>.</a:t>
            </a:r>
          </a:p>
        </p:txBody>
      </p:sp>
      <p:sp>
        <p:nvSpPr>
          <p:cNvPr id="5" name="TextBox 4"/>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29</a:t>
            </a:r>
          </a:p>
        </p:txBody>
      </p:sp>
    </p:spTree>
    <p:extLst>
      <p:ext uri="{BB962C8B-B14F-4D97-AF65-F5344CB8AC3E}">
        <p14:creationId xmlns:p14="http://schemas.microsoft.com/office/powerpoint/2010/main" val="3689773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874" y="3037129"/>
            <a:ext cx="3886400" cy="177174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874" y="749529"/>
            <a:ext cx="3886400" cy="1771741"/>
          </a:xfrm>
          <a:prstGeom prst="rect">
            <a:avLst/>
          </a:prstGeom>
        </p:spPr>
      </p:pic>
      <p:sp>
        <p:nvSpPr>
          <p:cNvPr id="6" name="Rectangle 5"/>
          <p:cNvSpPr/>
          <p:nvPr/>
        </p:nvSpPr>
        <p:spPr>
          <a:xfrm>
            <a:off x="296725" y="2358237"/>
            <a:ext cx="4572000" cy="1384995"/>
          </a:xfrm>
          <a:prstGeom prst="rect">
            <a:avLst/>
          </a:prstGeom>
        </p:spPr>
        <p:txBody>
          <a:bodyPr>
            <a:spAutoFit/>
          </a:bodyPr>
          <a:lstStyle/>
          <a:p>
            <a:r>
              <a:rPr lang="fr-FR" dirty="0">
                <a:solidFill>
                  <a:schemeClr val="tx1"/>
                </a:solidFill>
                <a:latin typeface="Oswald" panose="020B0604020202020204" charset="0"/>
              </a:rPr>
              <a:t>Le modèle CNN a atteint un score de précision de </a:t>
            </a:r>
            <a:r>
              <a:rPr lang="fr-FR" dirty="0">
                <a:solidFill>
                  <a:schemeClr val="accent1"/>
                </a:solidFill>
                <a:latin typeface="Oswald" panose="020B0604020202020204" charset="0"/>
              </a:rPr>
              <a:t>99,93% </a:t>
            </a:r>
            <a:r>
              <a:rPr lang="fr-FR" dirty="0">
                <a:solidFill>
                  <a:schemeClr val="tx1"/>
                </a:solidFill>
                <a:latin typeface="Oswald" panose="020B0604020202020204" charset="0"/>
              </a:rPr>
              <a:t>et une perte de validation de </a:t>
            </a:r>
            <a:r>
              <a:rPr lang="fr-FR" dirty="0">
                <a:solidFill>
                  <a:schemeClr val="accent1"/>
                </a:solidFill>
                <a:latin typeface="Oswald" panose="020B0604020202020204" charset="0"/>
              </a:rPr>
              <a:t>0,32% </a:t>
            </a:r>
            <a:r>
              <a:rPr lang="fr-FR" dirty="0">
                <a:solidFill>
                  <a:schemeClr val="tx1"/>
                </a:solidFill>
                <a:latin typeface="Oswald" panose="020B0604020202020204" charset="0"/>
              </a:rPr>
              <a:t>Le modèle CNN a une marge de seuil de 99%, ce qui signifie que les données de test sélectionnées de taille 47729, 47459 segments sont correctement classées avec une précision &gt;= 99%, et 270 segments ont un score de précision &lt;= 99%</a:t>
            </a:r>
          </a:p>
        </p:txBody>
      </p:sp>
      <p:sp>
        <p:nvSpPr>
          <p:cNvPr id="7" name="TextBox 6"/>
          <p:cNvSpPr txBox="1"/>
          <p:nvPr/>
        </p:nvSpPr>
        <p:spPr>
          <a:xfrm>
            <a:off x="8594042" y="4755857"/>
            <a:ext cx="506463" cy="369332"/>
          </a:xfrm>
          <a:prstGeom prst="rect">
            <a:avLst/>
          </a:prstGeom>
          <a:noFill/>
        </p:spPr>
        <p:txBody>
          <a:bodyPr wrap="square" rtlCol="0">
            <a:spAutoFit/>
          </a:bodyPr>
          <a:lstStyle/>
          <a:p>
            <a:r>
              <a:rPr lang="fr-FR" sz="1800" b="1" dirty="0">
                <a:solidFill>
                  <a:schemeClr val="accent1"/>
                </a:solidFill>
              </a:rPr>
              <a:t>30</a:t>
            </a:r>
          </a:p>
        </p:txBody>
      </p:sp>
    </p:spTree>
    <p:extLst>
      <p:ext uri="{BB962C8B-B14F-4D97-AF65-F5344CB8AC3E}">
        <p14:creationId xmlns:p14="http://schemas.microsoft.com/office/powerpoint/2010/main" val="4233209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97" y="2743985"/>
            <a:ext cx="3558294" cy="1829856"/>
          </a:xfrm>
        </p:spPr>
        <p:txBody>
          <a:bodyPr/>
          <a:lstStyle/>
          <a:p>
            <a:r>
              <a:rPr lang="fr-FR" sz="2400" dirty="0">
                <a:solidFill>
                  <a:schemeClr val="accent1"/>
                </a:solidFill>
              </a:rPr>
              <a:t>Échantillons de test prédits du modèle CNN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127" y="468618"/>
            <a:ext cx="4330995" cy="4550735"/>
          </a:xfrm>
          <a:prstGeom prst="rect">
            <a:avLst/>
          </a:prstGeom>
        </p:spPr>
      </p:pic>
      <p:sp>
        <p:nvSpPr>
          <p:cNvPr id="4" name="TextBox 3"/>
          <p:cNvSpPr txBox="1"/>
          <p:nvPr/>
        </p:nvSpPr>
        <p:spPr>
          <a:xfrm>
            <a:off x="8594826" y="4702552"/>
            <a:ext cx="506463" cy="369332"/>
          </a:xfrm>
          <a:prstGeom prst="rect">
            <a:avLst/>
          </a:prstGeom>
          <a:noFill/>
        </p:spPr>
        <p:txBody>
          <a:bodyPr wrap="square" rtlCol="0">
            <a:spAutoFit/>
          </a:bodyPr>
          <a:lstStyle/>
          <a:p>
            <a:r>
              <a:rPr lang="fr-FR" sz="1800" b="1" dirty="0">
                <a:solidFill>
                  <a:schemeClr val="accent1"/>
                </a:solidFill>
              </a:rPr>
              <a:t>31</a:t>
            </a:r>
          </a:p>
        </p:txBody>
      </p:sp>
    </p:spTree>
    <p:extLst>
      <p:ext uri="{BB962C8B-B14F-4D97-AF65-F5344CB8AC3E}">
        <p14:creationId xmlns:p14="http://schemas.microsoft.com/office/powerpoint/2010/main" val="68330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796" y="354419"/>
            <a:ext cx="5826642" cy="4579087"/>
          </a:xfrm>
          <a:prstGeom prst="rect">
            <a:avLst/>
          </a:prstGeom>
        </p:spPr>
      </p:pic>
      <p:sp>
        <p:nvSpPr>
          <p:cNvPr id="4" name="Rectangle 3"/>
          <p:cNvSpPr/>
          <p:nvPr/>
        </p:nvSpPr>
        <p:spPr>
          <a:xfrm>
            <a:off x="411127" y="2891387"/>
            <a:ext cx="2324986" cy="830997"/>
          </a:xfrm>
          <a:prstGeom prst="rect">
            <a:avLst/>
          </a:prstGeom>
        </p:spPr>
        <p:txBody>
          <a:bodyPr wrap="square">
            <a:spAutoFit/>
          </a:bodyPr>
          <a:lstStyle/>
          <a:p>
            <a:r>
              <a:rPr lang="fr-FR" sz="1600" b="1" dirty="0">
                <a:solidFill>
                  <a:schemeClr val="accent1"/>
                </a:solidFill>
                <a:latin typeface="Oswald" panose="020B0604020202020204" charset="0"/>
              </a:rPr>
              <a:t>La matrice de confusion </a:t>
            </a:r>
            <a:r>
              <a:rPr lang="fr-FR" sz="1600" dirty="0">
                <a:solidFill>
                  <a:schemeClr val="tx1"/>
                </a:solidFill>
                <a:latin typeface="Oswald" panose="020B0604020202020204" charset="0"/>
              </a:rPr>
              <a:t>est affichée qui correspond à la précision</a:t>
            </a:r>
          </a:p>
        </p:txBody>
      </p:sp>
      <p:sp>
        <p:nvSpPr>
          <p:cNvPr id="5" name="TextBox 4"/>
          <p:cNvSpPr txBox="1"/>
          <p:nvPr/>
        </p:nvSpPr>
        <p:spPr>
          <a:xfrm>
            <a:off x="226304" y="4695464"/>
            <a:ext cx="506463" cy="369332"/>
          </a:xfrm>
          <a:prstGeom prst="rect">
            <a:avLst/>
          </a:prstGeom>
          <a:noFill/>
        </p:spPr>
        <p:txBody>
          <a:bodyPr wrap="square" rtlCol="0">
            <a:spAutoFit/>
          </a:bodyPr>
          <a:lstStyle/>
          <a:p>
            <a:r>
              <a:rPr lang="fr-FR" sz="1800" b="1" dirty="0">
                <a:solidFill>
                  <a:schemeClr val="accent1"/>
                </a:solidFill>
              </a:rPr>
              <a:t>32</a:t>
            </a:r>
          </a:p>
        </p:txBody>
      </p:sp>
    </p:spTree>
    <p:extLst>
      <p:ext uri="{BB962C8B-B14F-4D97-AF65-F5344CB8AC3E}">
        <p14:creationId xmlns:p14="http://schemas.microsoft.com/office/powerpoint/2010/main" val="4049565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accent1"/>
                </a:solidFill>
              </a:rPr>
              <a:t>CONCLUSION</a:t>
            </a:r>
            <a:endParaRPr dirty="0"/>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500" fill="hold"/>
                                        <p:tgtEl>
                                          <p:spTgt spid="520"/>
                                        </p:tgtEl>
                                        <p:attrNameLst>
                                          <p:attrName>ppt_x</p:attrName>
                                        </p:attrNameLst>
                                      </p:cBhvr>
                                      <p:tavLst>
                                        <p:tav tm="0">
                                          <p:val>
                                            <p:strVal val="#ppt_x"/>
                                          </p:val>
                                        </p:tav>
                                        <p:tav tm="100000">
                                          <p:val>
                                            <p:strVal val="#ppt_x"/>
                                          </p:val>
                                        </p:tav>
                                      </p:tavLst>
                                    </p:anim>
                                    <p:anim calcmode="lin" valueType="num">
                                      <p:cBhvr additive="base">
                                        <p:cTn id="8" dur="500" fill="hold"/>
                                        <p:tgtEl>
                                          <p:spTgt spid="5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916875" y="1181374"/>
            <a:ext cx="3357900" cy="5836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Biométrie</a:t>
            </a:r>
            <a:endParaRPr dirty="0"/>
          </a:p>
        </p:txBody>
      </p:sp>
      <p:sp>
        <p:nvSpPr>
          <p:cNvPr id="346" name="Google Shape;346;p34"/>
          <p:cNvSpPr txBox="1">
            <a:spLocks noGrp="1"/>
          </p:cNvSpPr>
          <p:nvPr>
            <p:ph type="subTitle" idx="1"/>
          </p:nvPr>
        </p:nvSpPr>
        <p:spPr>
          <a:xfrm>
            <a:off x="2379518" y="1765050"/>
            <a:ext cx="4475595" cy="2135606"/>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fr-FR" sz="1500" dirty="0">
                <a:latin typeface="Oswald" panose="020B0604020202020204" charset="0"/>
              </a:rPr>
              <a:t>La biométrie regroupe l'ensemble des techniques informatiques permettant de reconnaître automatiquement un individu à partir de ses caractéristiques physiques et biologiques (comme </a:t>
            </a:r>
            <a:r>
              <a:rPr lang="fr-FR" sz="1500" dirty="0">
                <a:solidFill>
                  <a:schemeClr val="accent1"/>
                </a:solidFill>
                <a:latin typeface="Oswald" panose="020B0604020202020204" charset="0"/>
              </a:rPr>
              <a:t>la reconnaissance d'iris</a:t>
            </a:r>
            <a:r>
              <a:rPr lang="fr-FR" sz="1500" dirty="0">
                <a:latin typeface="Oswald" panose="020B0604020202020204" charset="0"/>
              </a:rPr>
              <a:t>), voire comportementales (comme </a:t>
            </a:r>
            <a:r>
              <a:rPr lang="fr-FR" sz="1500" dirty="0">
                <a:solidFill>
                  <a:schemeClr val="accent1"/>
                </a:solidFill>
                <a:latin typeface="Oswald" panose="020B0604020202020204" charset="0"/>
              </a:rPr>
              <a:t>la signature</a:t>
            </a:r>
            <a:r>
              <a:rPr lang="fr-FR" sz="1500" dirty="0">
                <a:latin typeface="Oswald" panose="020B0604020202020204" charset="0"/>
              </a:rPr>
              <a:t>), et ceci dans le but d'accorder l'accès à un appareil ou à des informations.</a:t>
            </a:r>
            <a:endParaRPr sz="1500" dirty="0">
              <a:latin typeface="Oswald" panose="020B0604020202020204" charset="0"/>
            </a:endParaRPr>
          </a:p>
        </p:txBody>
      </p:sp>
      <p:sp>
        <p:nvSpPr>
          <p:cNvPr id="23" name="TextBox 22"/>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02</a:t>
            </a:r>
          </a:p>
        </p:txBody>
      </p:sp>
    </p:spTree>
    <p:extLst>
      <p:ext uri="{BB962C8B-B14F-4D97-AF65-F5344CB8AC3E}">
        <p14:creationId xmlns:p14="http://schemas.microsoft.com/office/powerpoint/2010/main" val="29764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additive="base">
                                        <p:cTn id="7" dur="500" fill="hold"/>
                                        <p:tgtEl>
                                          <p:spTgt spid="345"/>
                                        </p:tgtEl>
                                        <p:attrNameLst>
                                          <p:attrName>ppt_x</p:attrName>
                                        </p:attrNameLst>
                                      </p:cBhvr>
                                      <p:tavLst>
                                        <p:tav tm="0">
                                          <p:val>
                                            <p:strVal val="#ppt_x"/>
                                          </p:val>
                                        </p:tav>
                                        <p:tav tm="100000">
                                          <p:val>
                                            <p:strVal val="#ppt_x"/>
                                          </p:val>
                                        </p:tav>
                                      </p:tavLst>
                                    </p:anim>
                                    <p:anim calcmode="lin" valueType="num">
                                      <p:cBhvr additive="base">
                                        <p:cTn id="8"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6">
                                            <p:txEl>
                                              <p:pRg st="0" end="0"/>
                                            </p:txEl>
                                          </p:spTgt>
                                        </p:tgtEl>
                                        <p:attrNameLst>
                                          <p:attrName>style.visibility</p:attrName>
                                        </p:attrNameLst>
                                      </p:cBhvr>
                                      <p:to>
                                        <p:strVal val="visible"/>
                                      </p:to>
                                    </p:set>
                                    <p:anim calcmode="lin" valueType="num">
                                      <p:cBhvr additive="base">
                                        <p:cTn id="13" dur="500" fill="hold"/>
                                        <p:tgtEl>
                                          <p:spTgt spid="34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4"/>
          <p:cNvSpPr txBox="1">
            <a:spLocks noGrp="1"/>
          </p:cNvSpPr>
          <p:nvPr>
            <p:ph type="title"/>
          </p:nvPr>
        </p:nvSpPr>
        <p:spPr>
          <a:xfrm>
            <a:off x="2916875" y="1032803"/>
            <a:ext cx="3357900" cy="55144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200" dirty="0"/>
              <a:t>Modalité biométrique</a:t>
            </a:r>
            <a:endParaRPr sz="3200" dirty="0"/>
          </a:p>
        </p:txBody>
      </p:sp>
      <p:sp>
        <p:nvSpPr>
          <p:cNvPr id="346" name="Google Shape;346;p34"/>
          <p:cNvSpPr txBox="1">
            <a:spLocks noGrp="1"/>
          </p:cNvSpPr>
          <p:nvPr>
            <p:ph type="subTitle" idx="1"/>
          </p:nvPr>
        </p:nvSpPr>
        <p:spPr>
          <a:xfrm>
            <a:off x="2916875" y="1500084"/>
            <a:ext cx="3357900" cy="258138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1200" dirty="0">
                <a:latin typeface="Oswald" panose="020B0604020202020204" charset="0"/>
              </a:rPr>
              <a:t>Pour qu'un attribut physiologique ou comportemental soit utilisé en biométrie, il doit satisfaire quatre critères :</a:t>
            </a:r>
          </a:p>
          <a:p>
            <a:pPr marL="0" lvl="0" indent="0" algn="ctr" rtl="0">
              <a:spcBef>
                <a:spcPts val="0"/>
              </a:spcBef>
              <a:spcAft>
                <a:spcPts val="0"/>
              </a:spcAft>
            </a:pPr>
            <a:endParaRPr lang="fr-FR" sz="1200" dirty="0"/>
          </a:p>
          <a:p>
            <a:pPr marL="0" lvl="0" indent="0" algn="ctr" rtl="0">
              <a:spcBef>
                <a:spcPts val="0"/>
              </a:spcBef>
              <a:spcAft>
                <a:spcPts val="0"/>
              </a:spcAft>
            </a:pPr>
            <a:r>
              <a:rPr lang="fr-FR" sz="1200" b="1" dirty="0">
                <a:solidFill>
                  <a:schemeClr val="accent1"/>
                </a:solidFill>
                <a:latin typeface="Oswald" panose="020B0604020202020204" charset="0"/>
              </a:rPr>
              <a:t> Universel</a:t>
            </a:r>
          </a:p>
          <a:p>
            <a:pPr marL="0" lvl="0" indent="0" algn="ctr" rtl="0">
              <a:spcBef>
                <a:spcPts val="0"/>
              </a:spcBef>
              <a:spcAft>
                <a:spcPts val="0"/>
              </a:spcAft>
            </a:pPr>
            <a:endParaRPr lang="fr-FR" sz="1200" b="1" dirty="0">
              <a:latin typeface="Oswald" panose="020B0604020202020204" charset="0"/>
            </a:endParaRPr>
          </a:p>
          <a:p>
            <a:pPr marL="0" lvl="0" indent="0" algn="ctr" rtl="0">
              <a:spcBef>
                <a:spcPts val="0"/>
              </a:spcBef>
              <a:spcAft>
                <a:spcPts val="0"/>
              </a:spcAft>
            </a:pPr>
            <a:r>
              <a:rPr lang="fr-FR" sz="1200" b="1" dirty="0">
                <a:solidFill>
                  <a:srgbClr val="00B050"/>
                </a:solidFill>
                <a:latin typeface="Oswald" panose="020B0604020202020204" charset="0"/>
              </a:rPr>
              <a:t> </a:t>
            </a:r>
            <a:r>
              <a:rPr lang="fr-FR" sz="1200" b="1" dirty="0">
                <a:solidFill>
                  <a:schemeClr val="accent1"/>
                </a:solidFill>
                <a:latin typeface="Oswald" panose="020B0604020202020204" charset="0"/>
              </a:rPr>
              <a:t>Distinctif</a:t>
            </a:r>
          </a:p>
          <a:p>
            <a:pPr marL="0" lvl="0" indent="0" algn="ctr" rtl="0">
              <a:spcBef>
                <a:spcPts val="0"/>
              </a:spcBef>
              <a:spcAft>
                <a:spcPts val="0"/>
              </a:spcAft>
            </a:pPr>
            <a:endParaRPr lang="fr-FR" sz="1200" b="1" dirty="0">
              <a:latin typeface="Oswald" panose="020B0604020202020204" charset="0"/>
            </a:endParaRPr>
          </a:p>
          <a:p>
            <a:pPr marL="0" lvl="0" indent="0" algn="ctr" rtl="0">
              <a:spcBef>
                <a:spcPts val="0"/>
              </a:spcBef>
              <a:spcAft>
                <a:spcPts val="0"/>
              </a:spcAft>
            </a:pPr>
            <a:r>
              <a:rPr lang="fr-FR" sz="1200" b="1" dirty="0">
                <a:solidFill>
                  <a:srgbClr val="00B050"/>
                </a:solidFill>
                <a:latin typeface="Oswald" panose="020B0604020202020204" charset="0"/>
              </a:rPr>
              <a:t>  </a:t>
            </a:r>
            <a:r>
              <a:rPr lang="fr-FR" sz="1200" b="1" dirty="0">
                <a:solidFill>
                  <a:schemeClr val="accent1"/>
                </a:solidFill>
                <a:latin typeface="Oswald" panose="020B0604020202020204" charset="0"/>
              </a:rPr>
              <a:t>Permanent</a:t>
            </a:r>
          </a:p>
          <a:p>
            <a:pPr marL="342900" lvl="0" indent="-342900" algn="ctr" rtl="0">
              <a:spcBef>
                <a:spcPts val="0"/>
              </a:spcBef>
              <a:spcAft>
                <a:spcPts val="0"/>
              </a:spcAft>
              <a:buFont typeface="+mj-lt"/>
              <a:buAutoNum type="arabicParenR"/>
            </a:pPr>
            <a:endParaRPr lang="fr-FR" sz="1200" b="1" dirty="0">
              <a:latin typeface="Oswald" panose="020B0604020202020204" charset="0"/>
            </a:endParaRPr>
          </a:p>
          <a:p>
            <a:pPr marL="0" lvl="0" indent="0" algn="ctr" rtl="0">
              <a:spcBef>
                <a:spcPts val="0"/>
              </a:spcBef>
              <a:spcAft>
                <a:spcPts val="0"/>
              </a:spcAft>
            </a:pPr>
            <a:r>
              <a:rPr lang="fr-FR" sz="1200" b="1" dirty="0">
                <a:solidFill>
                  <a:srgbClr val="00B050"/>
                </a:solidFill>
                <a:latin typeface="Oswald" panose="020B0604020202020204" charset="0"/>
              </a:rPr>
              <a:t>   </a:t>
            </a:r>
            <a:r>
              <a:rPr lang="fr-FR" sz="1200" b="1" dirty="0">
                <a:solidFill>
                  <a:schemeClr val="accent1"/>
                </a:solidFill>
                <a:latin typeface="Oswald" panose="020B0604020202020204" charset="0"/>
              </a:rPr>
              <a:t>Collectable</a:t>
            </a:r>
            <a:endParaRPr sz="1200" b="1" dirty="0">
              <a:solidFill>
                <a:schemeClr val="accent1"/>
              </a:solidFill>
              <a:latin typeface="Oswald" panose="020B0604020202020204" charset="0"/>
            </a:endParaRPr>
          </a:p>
        </p:txBody>
      </p:sp>
      <p:sp>
        <p:nvSpPr>
          <p:cNvPr id="27" name="TextBox 26"/>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03</a:t>
            </a:r>
          </a:p>
        </p:txBody>
      </p:sp>
    </p:spTree>
    <p:extLst>
      <p:ext uri="{BB962C8B-B14F-4D97-AF65-F5344CB8AC3E}">
        <p14:creationId xmlns:p14="http://schemas.microsoft.com/office/powerpoint/2010/main" val="402721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additive="base">
                                        <p:cTn id="7" dur="500" fill="hold"/>
                                        <p:tgtEl>
                                          <p:spTgt spid="345"/>
                                        </p:tgtEl>
                                        <p:attrNameLst>
                                          <p:attrName>ppt_x</p:attrName>
                                        </p:attrNameLst>
                                      </p:cBhvr>
                                      <p:tavLst>
                                        <p:tav tm="0">
                                          <p:val>
                                            <p:strVal val="#ppt_x"/>
                                          </p:val>
                                        </p:tav>
                                        <p:tav tm="100000">
                                          <p:val>
                                            <p:strVal val="#ppt_x"/>
                                          </p:val>
                                        </p:tav>
                                      </p:tavLst>
                                    </p:anim>
                                    <p:anim calcmode="lin" valueType="num">
                                      <p:cBhvr additive="base">
                                        <p:cTn id="8"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6">
                                            <p:txEl>
                                              <p:pRg st="0" end="0"/>
                                            </p:txEl>
                                          </p:spTgt>
                                        </p:tgtEl>
                                        <p:attrNameLst>
                                          <p:attrName>style.visibility</p:attrName>
                                        </p:attrNameLst>
                                      </p:cBhvr>
                                      <p:to>
                                        <p:strVal val="visible"/>
                                      </p:to>
                                    </p:set>
                                    <p:anim calcmode="lin" valueType="num">
                                      <p:cBhvr additive="base">
                                        <p:cTn id="13" dur="500" fill="hold"/>
                                        <p:tgtEl>
                                          <p:spTgt spid="34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6">
                                            <p:txEl>
                                              <p:pRg st="2" end="2"/>
                                            </p:txEl>
                                          </p:spTgt>
                                        </p:tgtEl>
                                        <p:attrNameLst>
                                          <p:attrName>style.visibility</p:attrName>
                                        </p:attrNameLst>
                                      </p:cBhvr>
                                      <p:to>
                                        <p:strVal val="visible"/>
                                      </p:to>
                                    </p:set>
                                    <p:anim calcmode="lin" valueType="num">
                                      <p:cBhvr additive="base">
                                        <p:cTn id="19" dur="500" fill="hold"/>
                                        <p:tgtEl>
                                          <p:spTgt spid="3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6">
                                            <p:txEl>
                                              <p:pRg st="4" end="4"/>
                                            </p:txEl>
                                          </p:spTgt>
                                        </p:tgtEl>
                                        <p:attrNameLst>
                                          <p:attrName>style.visibility</p:attrName>
                                        </p:attrNameLst>
                                      </p:cBhvr>
                                      <p:to>
                                        <p:strVal val="visible"/>
                                      </p:to>
                                    </p:set>
                                    <p:anim calcmode="lin" valueType="num">
                                      <p:cBhvr additive="base">
                                        <p:cTn id="25" dur="500" fill="hold"/>
                                        <p:tgtEl>
                                          <p:spTgt spid="3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6">
                                            <p:txEl>
                                              <p:pRg st="6" end="6"/>
                                            </p:txEl>
                                          </p:spTgt>
                                        </p:tgtEl>
                                        <p:attrNameLst>
                                          <p:attrName>style.visibility</p:attrName>
                                        </p:attrNameLst>
                                      </p:cBhvr>
                                      <p:to>
                                        <p:strVal val="visible"/>
                                      </p:to>
                                    </p:set>
                                    <p:anim calcmode="lin" valueType="num">
                                      <p:cBhvr additive="base">
                                        <p:cTn id="31" dur="500" fill="hold"/>
                                        <p:tgtEl>
                                          <p:spTgt spid="34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6">
                                            <p:txEl>
                                              <p:pRg st="8" end="8"/>
                                            </p:txEl>
                                          </p:spTgt>
                                        </p:tgtEl>
                                        <p:attrNameLst>
                                          <p:attrName>style.visibility</p:attrName>
                                        </p:attrNameLst>
                                      </p:cBhvr>
                                      <p:to>
                                        <p:strVal val="visible"/>
                                      </p:to>
                                    </p:set>
                                    <p:anim calcmode="lin" valueType="num">
                                      <p:cBhvr additive="base">
                                        <p:cTn id="37" dur="500" fill="hold"/>
                                        <p:tgtEl>
                                          <p:spTgt spid="34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4"/>
          <p:cNvSpPr txBox="1">
            <a:spLocks noGrp="1"/>
          </p:cNvSpPr>
          <p:nvPr>
            <p:ph type="title"/>
          </p:nvPr>
        </p:nvSpPr>
        <p:spPr>
          <a:xfrm>
            <a:off x="2916875" y="1176893"/>
            <a:ext cx="3357900" cy="74468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Système biométrique</a:t>
            </a:r>
            <a:endParaRPr sz="2400" dirty="0"/>
          </a:p>
        </p:txBody>
      </p:sp>
      <p:sp>
        <p:nvSpPr>
          <p:cNvPr id="346" name="Google Shape;346;p34"/>
          <p:cNvSpPr txBox="1">
            <a:spLocks noGrp="1"/>
          </p:cNvSpPr>
          <p:nvPr>
            <p:ph type="subTitle" idx="1"/>
          </p:nvPr>
        </p:nvSpPr>
        <p:spPr>
          <a:xfrm>
            <a:off x="2916875" y="1765050"/>
            <a:ext cx="3357900" cy="206022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solidFill>
                  <a:schemeClr val="tx1"/>
                </a:solidFill>
                <a:latin typeface="Oswald" panose="020B0604020202020204" charset="0"/>
              </a:rPr>
              <a:t>On qualifie de </a:t>
            </a:r>
            <a:r>
              <a:rPr lang="fr-FR" dirty="0">
                <a:solidFill>
                  <a:schemeClr val="accent1"/>
                </a:solidFill>
                <a:latin typeface="Oswald" panose="020B0604020202020204" charset="0"/>
              </a:rPr>
              <a:t>système biométrique </a:t>
            </a:r>
            <a:r>
              <a:rPr lang="fr-FR" dirty="0">
                <a:solidFill>
                  <a:schemeClr val="tx1"/>
                </a:solidFill>
                <a:latin typeface="Oswald" panose="020B0604020202020204" charset="0"/>
              </a:rPr>
              <a:t>tout système qui a pour objectif d'effectuer une tâche biométrique.</a:t>
            </a:r>
          </a:p>
          <a:p>
            <a:pPr marL="0" lvl="0" indent="0" algn="ctr" rtl="0">
              <a:spcBef>
                <a:spcPts val="0"/>
              </a:spcBef>
              <a:spcAft>
                <a:spcPts val="0"/>
              </a:spcAft>
              <a:buNone/>
            </a:pPr>
            <a:r>
              <a:rPr lang="fr-FR" dirty="0">
                <a:solidFill>
                  <a:schemeClr val="tx1"/>
                </a:solidFill>
                <a:latin typeface="Oswald" panose="020B0604020202020204" charset="0"/>
              </a:rPr>
              <a:t>Il possède trois modes opératoires</a:t>
            </a:r>
            <a:endParaRPr dirty="0">
              <a:solidFill>
                <a:schemeClr val="tx1"/>
              </a:solidFill>
              <a:latin typeface="Oswald" panose="020B0604020202020204" charset="0"/>
            </a:endParaRPr>
          </a:p>
        </p:txBody>
      </p:sp>
      <p:sp>
        <p:nvSpPr>
          <p:cNvPr id="23" name="TextBox 22"/>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04</a:t>
            </a:r>
          </a:p>
        </p:txBody>
      </p:sp>
    </p:spTree>
    <p:extLst>
      <p:ext uri="{BB962C8B-B14F-4D97-AF65-F5344CB8AC3E}">
        <p14:creationId xmlns:p14="http://schemas.microsoft.com/office/powerpoint/2010/main" val="29692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additive="base">
                                        <p:cTn id="7" dur="500" fill="hold"/>
                                        <p:tgtEl>
                                          <p:spTgt spid="345"/>
                                        </p:tgtEl>
                                        <p:attrNameLst>
                                          <p:attrName>ppt_x</p:attrName>
                                        </p:attrNameLst>
                                      </p:cBhvr>
                                      <p:tavLst>
                                        <p:tav tm="0">
                                          <p:val>
                                            <p:strVal val="#ppt_x"/>
                                          </p:val>
                                        </p:tav>
                                        <p:tav tm="100000">
                                          <p:val>
                                            <p:strVal val="#ppt_x"/>
                                          </p:val>
                                        </p:tav>
                                      </p:tavLst>
                                    </p:anim>
                                    <p:anim calcmode="lin" valueType="num">
                                      <p:cBhvr additive="base">
                                        <p:cTn id="8"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6">
                                            <p:txEl>
                                              <p:pRg st="0" end="0"/>
                                            </p:txEl>
                                          </p:spTgt>
                                        </p:tgtEl>
                                        <p:attrNameLst>
                                          <p:attrName>style.visibility</p:attrName>
                                        </p:attrNameLst>
                                      </p:cBhvr>
                                      <p:to>
                                        <p:strVal val="visible"/>
                                      </p:to>
                                    </p:set>
                                    <p:anim calcmode="lin" valueType="num">
                                      <p:cBhvr additive="base">
                                        <p:cTn id="13" dur="500" fill="hold"/>
                                        <p:tgtEl>
                                          <p:spTgt spid="34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6">
                                            <p:txEl>
                                              <p:pRg st="1" end="1"/>
                                            </p:txEl>
                                          </p:spTgt>
                                        </p:tgtEl>
                                        <p:attrNameLst>
                                          <p:attrName>style.visibility</p:attrName>
                                        </p:attrNameLst>
                                      </p:cBhvr>
                                      <p:to>
                                        <p:strVal val="visible"/>
                                      </p:to>
                                    </p:set>
                                    <p:anim calcmode="lin" valueType="num">
                                      <p:cBhvr additive="base">
                                        <p:cTn id="19" dur="500" fill="hold"/>
                                        <p:tgtEl>
                                          <p:spTgt spid="34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4" name="Google Shape;2886;p57"/>
          <p:cNvGrpSpPr/>
          <p:nvPr/>
        </p:nvGrpSpPr>
        <p:grpSpPr>
          <a:xfrm>
            <a:off x="1145246" y="357527"/>
            <a:ext cx="351871" cy="242381"/>
            <a:chOff x="4923925" y="1877500"/>
            <a:chExt cx="59525" cy="36975"/>
          </a:xfrm>
        </p:grpSpPr>
        <p:sp>
          <p:nvSpPr>
            <p:cNvPr id="35"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507610" y="278662"/>
            <a:ext cx="3576616" cy="400110"/>
          </a:xfrm>
          <a:prstGeom prst="rect">
            <a:avLst/>
          </a:prstGeom>
          <a:noFill/>
        </p:spPr>
        <p:txBody>
          <a:bodyPr wrap="square" rtlCol="0">
            <a:spAutoFit/>
          </a:bodyPr>
          <a:lstStyle/>
          <a:p>
            <a:r>
              <a:rPr lang="fr-FR" sz="2000" dirty="0">
                <a:solidFill>
                  <a:schemeClr val="tx1"/>
                </a:solidFill>
                <a:latin typeface="Oswald" panose="020B0604020202020204" charset="0"/>
              </a:rPr>
              <a:t>Le mode  </a:t>
            </a:r>
            <a:r>
              <a:rPr lang="fr-FR" sz="2000" b="1" dirty="0">
                <a:solidFill>
                  <a:schemeClr val="accent1"/>
                </a:solidFill>
                <a:latin typeface="Oswald" panose="020B0604020202020204" charset="0"/>
              </a:rPr>
              <a:t>Enrôlement </a:t>
            </a:r>
            <a:endParaRPr lang="fr-FR" sz="1600" b="1" i="1" dirty="0">
              <a:solidFill>
                <a:schemeClr val="accent1"/>
              </a:solidFill>
              <a:latin typeface="Oswald" panose="020B0604020202020204" charset="0"/>
            </a:endParaRPr>
          </a:p>
        </p:txBody>
      </p:sp>
      <p:grpSp>
        <p:nvGrpSpPr>
          <p:cNvPr id="42" name="Google Shape;2886;p57"/>
          <p:cNvGrpSpPr/>
          <p:nvPr/>
        </p:nvGrpSpPr>
        <p:grpSpPr>
          <a:xfrm>
            <a:off x="1150492" y="2161807"/>
            <a:ext cx="351871" cy="254139"/>
            <a:chOff x="4923925" y="1877500"/>
            <a:chExt cx="59525" cy="36975"/>
          </a:xfrm>
        </p:grpSpPr>
        <p:sp>
          <p:nvSpPr>
            <p:cNvPr id="46"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TextBox 54"/>
          <p:cNvSpPr txBox="1"/>
          <p:nvPr/>
        </p:nvSpPr>
        <p:spPr>
          <a:xfrm>
            <a:off x="1581162" y="2119856"/>
            <a:ext cx="4848762" cy="400110"/>
          </a:xfrm>
          <a:prstGeom prst="rect">
            <a:avLst/>
          </a:prstGeom>
          <a:noFill/>
        </p:spPr>
        <p:txBody>
          <a:bodyPr wrap="square" rtlCol="0">
            <a:spAutoFit/>
          </a:bodyPr>
          <a:lstStyle/>
          <a:p>
            <a:r>
              <a:rPr lang="fr-FR" sz="2000" dirty="0">
                <a:solidFill>
                  <a:schemeClr val="tx1"/>
                </a:solidFill>
                <a:latin typeface="Oswald" panose="020B0604020202020204" charset="0"/>
              </a:rPr>
              <a:t>Le mode </a:t>
            </a:r>
            <a:r>
              <a:rPr lang="fr-FR" sz="2000" dirty="0">
                <a:solidFill>
                  <a:schemeClr val="accent1"/>
                </a:solidFill>
                <a:latin typeface="Oswald" panose="020B0604020202020204" charset="0"/>
              </a:rPr>
              <a:t>authentification</a:t>
            </a:r>
            <a:r>
              <a:rPr lang="fr-FR" sz="2000" dirty="0">
                <a:solidFill>
                  <a:schemeClr val="tx1"/>
                </a:solidFill>
                <a:latin typeface="Oswald" panose="020B0604020202020204" charset="0"/>
              </a:rPr>
              <a:t> ou </a:t>
            </a:r>
            <a:r>
              <a:rPr lang="fr-FR" sz="2000" dirty="0">
                <a:solidFill>
                  <a:schemeClr val="accent1"/>
                </a:solidFill>
                <a:latin typeface="Oswald" panose="020B0604020202020204" charset="0"/>
              </a:rPr>
              <a:t>vérification</a:t>
            </a:r>
            <a:r>
              <a:rPr lang="fr-FR" sz="2000" dirty="0">
                <a:solidFill>
                  <a:srgbClr val="00B050"/>
                </a:solidFill>
                <a:latin typeface="Oswald" panose="020B0604020202020204" charset="0"/>
              </a:rPr>
              <a:t> </a:t>
            </a:r>
            <a:r>
              <a:rPr lang="fr-FR" sz="2000" dirty="0">
                <a:solidFill>
                  <a:schemeClr val="tx1"/>
                </a:solidFill>
                <a:latin typeface="Oswald" panose="020B0604020202020204" charset="0"/>
              </a:rPr>
              <a:t>:</a:t>
            </a:r>
            <a:endParaRPr lang="fr-FR" sz="1600" i="1" dirty="0">
              <a:solidFill>
                <a:srgbClr val="00B050"/>
              </a:solidFill>
              <a:latin typeface="Oswald" panose="020B0604020202020204" charset="0"/>
            </a:endParaRPr>
          </a:p>
        </p:txBody>
      </p:sp>
      <p:pic>
        <p:nvPicPr>
          <p:cNvPr id="5" name="Image 4">
            <a:extLst>
              <a:ext uri="{FF2B5EF4-FFF2-40B4-BE49-F238E27FC236}">
                <a16:creationId xmlns:a16="http://schemas.microsoft.com/office/drawing/2014/main" id="{2C88ABC9-56A4-4473-852E-DB6E44C75B45}"/>
              </a:ext>
            </a:extLst>
          </p:cNvPr>
          <p:cNvPicPr>
            <a:picLocks noChangeAspect="1"/>
          </p:cNvPicPr>
          <p:nvPr/>
        </p:nvPicPr>
        <p:blipFill>
          <a:blip r:embed="rId3"/>
          <a:stretch>
            <a:fillRect/>
          </a:stretch>
        </p:blipFill>
        <p:spPr>
          <a:xfrm>
            <a:off x="5429199" y="619841"/>
            <a:ext cx="3410771" cy="1152814"/>
          </a:xfrm>
          <a:prstGeom prst="rect">
            <a:avLst/>
          </a:prstGeom>
        </p:spPr>
      </p:pic>
      <p:pic>
        <p:nvPicPr>
          <p:cNvPr id="9" name="Image 8">
            <a:extLst>
              <a:ext uri="{FF2B5EF4-FFF2-40B4-BE49-F238E27FC236}">
                <a16:creationId xmlns:a16="http://schemas.microsoft.com/office/drawing/2014/main" id="{9B7C7009-7B65-4919-9BA5-68471531F65C}"/>
              </a:ext>
            </a:extLst>
          </p:cNvPr>
          <p:cNvPicPr>
            <a:picLocks noChangeAspect="1"/>
          </p:cNvPicPr>
          <p:nvPr/>
        </p:nvPicPr>
        <p:blipFill>
          <a:blip r:embed="rId4"/>
          <a:stretch>
            <a:fillRect/>
          </a:stretch>
        </p:blipFill>
        <p:spPr>
          <a:xfrm>
            <a:off x="5429199" y="2570446"/>
            <a:ext cx="3373191" cy="1390604"/>
          </a:xfrm>
          <a:prstGeom prst="rect">
            <a:avLst/>
          </a:prstGeom>
        </p:spPr>
      </p:pic>
      <p:sp>
        <p:nvSpPr>
          <p:cNvPr id="3" name="TextBox 2"/>
          <p:cNvSpPr txBox="1"/>
          <p:nvPr/>
        </p:nvSpPr>
        <p:spPr>
          <a:xfrm>
            <a:off x="973403" y="793563"/>
            <a:ext cx="4110823" cy="1169551"/>
          </a:xfrm>
          <a:prstGeom prst="rect">
            <a:avLst/>
          </a:prstGeom>
          <a:noFill/>
        </p:spPr>
        <p:txBody>
          <a:bodyPr wrap="square" rtlCol="0">
            <a:spAutoFit/>
          </a:bodyPr>
          <a:lstStyle/>
          <a:p>
            <a:r>
              <a:rPr lang="fr-FR" i="1" dirty="0">
                <a:solidFill>
                  <a:schemeClr val="tx1"/>
                </a:solidFill>
                <a:latin typeface="Oswald" panose="020B0604020202020204" charset="0"/>
              </a:rPr>
              <a:t>c’est l'étape pendant laquelle un utilisateur est enregistré dans le système pour la première fois et où une ou plusieurs modalités biométriques sont capturées et enregistrées dans une base de données </a:t>
            </a:r>
          </a:p>
          <a:p>
            <a:endParaRPr lang="fr-FR" dirty="0"/>
          </a:p>
        </p:txBody>
      </p:sp>
      <p:sp>
        <p:nvSpPr>
          <p:cNvPr id="22" name="TextBox 21"/>
          <p:cNvSpPr txBox="1"/>
          <p:nvPr/>
        </p:nvSpPr>
        <p:spPr>
          <a:xfrm>
            <a:off x="849356" y="2867167"/>
            <a:ext cx="4110823" cy="1384995"/>
          </a:xfrm>
          <a:prstGeom prst="rect">
            <a:avLst/>
          </a:prstGeom>
          <a:noFill/>
        </p:spPr>
        <p:txBody>
          <a:bodyPr wrap="square" rtlCol="0">
            <a:spAutoFit/>
          </a:bodyPr>
          <a:lstStyle/>
          <a:p>
            <a:r>
              <a:rPr lang="fr-FR" i="1" dirty="0">
                <a:solidFill>
                  <a:schemeClr val="tx1"/>
                </a:solidFill>
                <a:latin typeface="Oswald" panose="020B0604020202020204" charset="0"/>
              </a:rPr>
              <a:t>L'utilisateur affirme son identité et le système vérifie si cette affirmation est valide ou non.</a:t>
            </a:r>
          </a:p>
          <a:p>
            <a:endParaRPr lang="fr-FR" i="1" dirty="0">
              <a:solidFill>
                <a:schemeClr val="tx1"/>
              </a:solidFill>
              <a:latin typeface="Oswald" panose="020B0604020202020204" charset="0"/>
            </a:endParaRPr>
          </a:p>
          <a:p>
            <a:r>
              <a:rPr lang="fr-FR" i="1" dirty="0">
                <a:solidFill>
                  <a:schemeClr val="tx1"/>
                </a:solidFill>
                <a:latin typeface="Oswald" panose="020B0604020202020204" charset="0"/>
              </a:rPr>
              <a:t>Un système biométrique opérant en mode vérification répond à la question </a:t>
            </a:r>
            <a:r>
              <a:rPr lang="fr-FR" i="1" dirty="0">
                <a:solidFill>
                  <a:srgbClr val="00B050"/>
                </a:solidFill>
                <a:latin typeface="Oswald" panose="020B0604020202020204" charset="0"/>
              </a:rPr>
              <a:t>"</a:t>
            </a:r>
            <a:r>
              <a:rPr lang="fr-FR" i="1" dirty="0">
                <a:solidFill>
                  <a:schemeClr val="accent1"/>
                </a:solidFill>
                <a:latin typeface="Oswald" panose="020B0604020202020204" charset="0"/>
              </a:rPr>
              <a:t> Suis-je bien M.X ? "</a:t>
            </a:r>
          </a:p>
          <a:p>
            <a:endParaRPr lang="fr-FR" dirty="0"/>
          </a:p>
        </p:txBody>
      </p:sp>
      <p:sp>
        <p:nvSpPr>
          <p:cNvPr id="23" name="TextBox 22"/>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05</a:t>
            </a:r>
          </a:p>
        </p:txBody>
      </p:sp>
    </p:spTree>
    <p:extLst>
      <p:ext uri="{BB962C8B-B14F-4D97-AF65-F5344CB8AC3E}">
        <p14:creationId xmlns:p14="http://schemas.microsoft.com/office/powerpoint/2010/main" val="212178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8977" y="879014"/>
            <a:ext cx="8300483" cy="5479256"/>
          </a:xfrm>
        </p:spPr>
        <p:txBody>
          <a:bodyPr/>
          <a:lstStyle/>
          <a:p>
            <a:r>
              <a:rPr lang="fr-FR" sz="1600" dirty="0">
                <a:solidFill>
                  <a:schemeClr val="tx1"/>
                </a:solidFill>
                <a:latin typeface="Oswald" panose="020B0604020202020204" charset="0"/>
              </a:rPr>
              <a:t>Le mode </a:t>
            </a:r>
            <a:r>
              <a:rPr lang="fr-FR" sz="1600" dirty="0">
                <a:solidFill>
                  <a:schemeClr val="accent1"/>
                </a:solidFill>
                <a:latin typeface="Oswald" panose="020B0604020202020204" charset="0"/>
              </a:rPr>
              <a:t>identification</a:t>
            </a:r>
            <a:r>
              <a:rPr lang="fr-FR" sz="1600" dirty="0">
                <a:solidFill>
                  <a:srgbClr val="00B050"/>
                </a:solidFill>
                <a:latin typeface="Oswald" panose="020B0604020202020204" charset="0"/>
              </a:rPr>
              <a:t> </a:t>
            </a:r>
            <a:r>
              <a:rPr lang="fr-FR" sz="1600" dirty="0">
                <a:solidFill>
                  <a:schemeClr val="tx1"/>
                </a:solidFill>
                <a:latin typeface="Oswald" panose="020B0604020202020204" charset="0"/>
              </a:rPr>
              <a:t>: </a:t>
            </a:r>
            <a:r>
              <a:rPr lang="fr-FR" sz="1200" dirty="0">
                <a:solidFill>
                  <a:schemeClr val="tx1"/>
                </a:solidFill>
                <a:latin typeface="Oswald" panose="020B0604020202020204" charset="0"/>
              </a:rPr>
              <a:t>L'utilisateur ne dévoile pas explicitement son identité. Cependant il affirme implicitement qu'il est déjà enrôlé par le système. Ainsi, l'échantillon biométrique de l'individu est comparé avec les modèles de toutes les personnes de la base de données. On parle alors de correspondance 1:N. La sortie du système biométrique est constituée par l'identité de la personne dont le modèle possède le degré de similitude le plus élevé avec l'échantillon biométrique présenté en entrée. Typiquement, si la plus grande similarité entre l'échantillon et tous les modèles est inférieure à un seuil de sécurité minimum fixé, la personne est rejetée, ce qui implique que l'utilisateur n'était pas une des personnes enrôlées par le système. Dans le cas contraire, la personne est acceptée.</a:t>
            </a:r>
          </a:p>
          <a:p>
            <a:endParaRPr lang="fr-FR" sz="1200" dirty="0">
              <a:solidFill>
                <a:schemeClr val="tx1"/>
              </a:solidFill>
              <a:latin typeface="Oswald" panose="020B0604020202020204" charset="0"/>
            </a:endParaRPr>
          </a:p>
          <a:p>
            <a:r>
              <a:rPr lang="fr-FR" sz="1200" i="1" dirty="0">
                <a:solidFill>
                  <a:schemeClr val="tx1"/>
                </a:solidFill>
                <a:latin typeface="Oswald" panose="020B0604020202020204" charset="0"/>
              </a:rPr>
              <a:t>Un système biométrique opérant en mode identification répond à la question </a:t>
            </a:r>
            <a:r>
              <a:rPr lang="fr-FR" sz="1200" i="1" dirty="0">
                <a:solidFill>
                  <a:schemeClr val="accent1"/>
                </a:solidFill>
                <a:latin typeface="Oswald" panose="020B0604020202020204" charset="0"/>
              </a:rPr>
              <a:t>" Suis-je bien connu du système ? "</a:t>
            </a:r>
          </a:p>
          <a:p>
            <a:endParaRPr lang="fr-FR" sz="1200" dirty="0"/>
          </a:p>
        </p:txBody>
      </p:sp>
      <p:pic>
        <p:nvPicPr>
          <p:cNvPr id="4" name="Image 2">
            <a:extLst>
              <a:ext uri="{FF2B5EF4-FFF2-40B4-BE49-F238E27FC236}">
                <a16:creationId xmlns:a16="http://schemas.microsoft.com/office/drawing/2014/main" id="{B42F75A7-6224-45D4-ADC4-15D8A90D675A}"/>
              </a:ext>
            </a:extLst>
          </p:cNvPr>
          <p:cNvPicPr>
            <a:picLocks noChangeAspect="1"/>
          </p:cNvPicPr>
          <p:nvPr/>
        </p:nvPicPr>
        <p:blipFill>
          <a:blip r:embed="rId2"/>
          <a:stretch>
            <a:fillRect/>
          </a:stretch>
        </p:blipFill>
        <p:spPr>
          <a:xfrm>
            <a:off x="1752762" y="2994476"/>
            <a:ext cx="6255326" cy="1806589"/>
          </a:xfrm>
          <a:prstGeom prst="rect">
            <a:avLst/>
          </a:prstGeom>
        </p:spPr>
      </p:pic>
      <p:sp>
        <p:nvSpPr>
          <p:cNvPr id="5" name="TextBox 4"/>
          <p:cNvSpPr txBox="1"/>
          <p:nvPr/>
        </p:nvSpPr>
        <p:spPr>
          <a:xfrm>
            <a:off x="8418682" y="4726786"/>
            <a:ext cx="506463" cy="369332"/>
          </a:xfrm>
          <a:prstGeom prst="rect">
            <a:avLst/>
          </a:prstGeom>
          <a:noFill/>
        </p:spPr>
        <p:txBody>
          <a:bodyPr wrap="square" rtlCol="0">
            <a:spAutoFit/>
          </a:bodyPr>
          <a:lstStyle/>
          <a:p>
            <a:r>
              <a:rPr lang="fr-FR" sz="1800" b="1" dirty="0">
                <a:solidFill>
                  <a:schemeClr val="accent1"/>
                </a:solidFill>
              </a:rPr>
              <a:t>06</a:t>
            </a:r>
          </a:p>
        </p:txBody>
      </p:sp>
    </p:spTree>
    <p:extLst>
      <p:ext uri="{BB962C8B-B14F-4D97-AF65-F5344CB8AC3E}">
        <p14:creationId xmlns:p14="http://schemas.microsoft.com/office/powerpoint/2010/main" val="101406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900" y="390769"/>
            <a:ext cx="3866400" cy="572700"/>
          </a:xfrm>
        </p:spPr>
        <p:txBody>
          <a:bodyPr/>
          <a:lstStyle/>
          <a:p>
            <a:r>
              <a:rPr lang="fr-FR" sz="3600" dirty="0"/>
              <a:t>Trajet sanguin</a:t>
            </a:r>
          </a:p>
        </p:txBody>
      </p:sp>
      <p:pic>
        <p:nvPicPr>
          <p:cNvPr id="4" name="Image 5">
            <a:extLst>
              <a:ext uri="{FF2B5EF4-FFF2-40B4-BE49-F238E27FC236}">
                <a16:creationId xmlns:a16="http://schemas.microsoft.com/office/drawing/2014/main" id="{0DD219C5-CF3C-4D81-A74A-9DEEB41F55AC}"/>
              </a:ext>
            </a:extLst>
          </p:cNvPr>
          <p:cNvPicPr>
            <a:picLocks noChangeAspect="1"/>
          </p:cNvPicPr>
          <p:nvPr/>
        </p:nvPicPr>
        <p:blipFill>
          <a:blip r:embed="rId2"/>
          <a:stretch>
            <a:fillRect/>
          </a:stretch>
        </p:blipFill>
        <p:spPr>
          <a:xfrm>
            <a:off x="4516582" y="417630"/>
            <a:ext cx="3958935" cy="4208955"/>
          </a:xfrm>
          <a:prstGeom prst="rect">
            <a:avLst/>
          </a:prstGeom>
        </p:spPr>
      </p:pic>
      <p:grpSp>
        <p:nvGrpSpPr>
          <p:cNvPr id="5" name="Google Shape;7938;p64"/>
          <p:cNvGrpSpPr/>
          <p:nvPr/>
        </p:nvGrpSpPr>
        <p:grpSpPr>
          <a:xfrm>
            <a:off x="277704" y="254729"/>
            <a:ext cx="598596" cy="725421"/>
            <a:chOff x="-28069875" y="3175300"/>
            <a:chExt cx="260725" cy="296150"/>
          </a:xfrm>
          <a:solidFill>
            <a:schemeClr val="tx1"/>
          </a:solidFill>
        </p:grpSpPr>
        <p:sp>
          <p:nvSpPr>
            <p:cNvPr id="6" name="Google Shape;7939;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40;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41;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42;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43;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44;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45;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46;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47;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p:cNvSpPr txBox="1"/>
          <p:nvPr/>
        </p:nvSpPr>
        <p:spPr>
          <a:xfrm>
            <a:off x="8406285" y="4695464"/>
            <a:ext cx="506463" cy="369332"/>
          </a:xfrm>
          <a:prstGeom prst="rect">
            <a:avLst/>
          </a:prstGeom>
          <a:noFill/>
        </p:spPr>
        <p:txBody>
          <a:bodyPr wrap="square" rtlCol="0">
            <a:spAutoFit/>
          </a:bodyPr>
          <a:lstStyle/>
          <a:p>
            <a:r>
              <a:rPr lang="fr-FR" sz="1800" b="1" dirty="0">
                <a:solidFill>
                  <a:schemeClr val="accent1"/>
                </a:solidFill>
              </a:rPr>
              <a:t>07</a:t>
            </a:r>
          </a:p>
        </p:txBody>
      </p:sp>
    </p:spTree>
    <p:extLst>
      <p:ext uri="{BB962C8B-B14F-4D97-AF65-F5344CB8AC3E}">
        <p14:creationId xmlns:p14="http://schemas.microsoft.com/office/powerpoint/2010/main" val="1680441520"/>
      </p:ext>
    </p:extLst>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7843</TotalTime>
  <Words>1570</Words>
  <Application>Microsoft Office PowerPoint</Application>
  <PresentationFormat>On-screen Show (16:9)</PresentationFormat>
  <Paragraphs>164</Paragraphs>
  <Slides>35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DM Sans</vt:lpstr>
      <vt:lpstr>Bebas Neue</vt:lpstr>
      <vt:lpstr>Oswald</vt:lpstr>
      <vt:lpstr>Calibri</vt:lpstr>
      <vt:lpstr>Oswald ExtraLight</vt:lpstr>
      <vt:lpstr>Arial</vt:lpstr>
      <vt:lpstr>Technology Project Proposal Minitheme by Slidesgo</vt:lpstr>
      <vt:lpstr>ECG Biométrique  en utilisant un réseau de neurones profond</vt:lpstr>
      <vt:lpstr>CONTENU</vt:lpstr>
      <vt:lpstr>INTRODUCTION</vt:lpstr>
      <vt:lpstr>Biométrie</vt:lpstr>
      <vt:lpstr>Modalité biométrique</vt:lpstr>
      <vt:lpstr>Système biométrique</vt:lpstr>
      <vt:lpstr>PowerPoint Presentation</vt:lpstr>
      <vt:lpstr>PowerPoint Presentation</vt:lpstr>
      <vt:lpstr>Trajet sanguin</vt:lpstr>
      <vt:lpstr>PowerPoint Presentation</vt:lpstr>
      <vt:lpstr>Initialement une cellule cardiaque est polarisée ( positivement de l'extérieur et négativement de l'intérieur )  </vt:lpstr>
      <vt:lpstr>ÉlectroCardioGramme</vt:lpstr>
      <vt:lpstr>ÉlectroCardioGramme</vt:lpstr>
      <vt:lpstr>ÉlectroCardioGramme</vt:lpstr>
      <vt:lpstr>PowerPoint Presentation</vt:lpstr>
      <vt:lpstr>PowerPoint Presentation</vt:lpstr>
      <vt:lpstr>Phase de prédiction</vt:lpstr>
      <vt:lpstr>PowerPoint Presentation</vt:lpstr>
      <vt:lpstr>PowerPoint Presentation</vt:lpstr>
      <vt:lpstr>Réseaux de neurones convolutifs CNN</vt:lpstr>
      <vt:lpstr>Stride </vt:lpstr>
      <vt:lpstr>PowerPoint Presentation</vt:lpstr>
      <vt:lpstr>PowerPoint Presentation</vt:lpstr>
      <vt:lpstr>PowerPoint Presentation</vt:lpstr>
      <vt:lpstr>         Les méthodes de classification ECG basées sur CNN  </vt:lpstr>
      <vt:lpstr>TRAITEMENT DE L’INFORMATION</vt:lpstr>
      <vt:lpstr>PowerPoint Presentation</vt:lpstr>
      <vt:lpstr>PowerPoint Presentation</vt:lpstr>
      <vt:lpstr>Architecture de réseau de nouerons </vt:lpstr>
      <vt:lpstr>Resultats</vt:lpstr>
      <vt:lpstr>PowerPoint Presentation</vt:lpstr>
      <vt:lpstr>PowerPoint Presentation</vt:lpstr>
      <vt:lpstr>Échantillons de test prédits du modèle CNN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PROJECT PROPOSAL MINITHEME</dc:title>
  <cp:lastModifiedBy>Zineb</cp:lastModifiedBy>
  <cp:revision>60</cp:revision>
  <dcterms:modified xsi:type="dcterms:W3CDTF">2024-12-26T13:46:59Z</dcterms:modified>
</cp:coreProperties>
</file>